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90" r:id="rId4"/>
    <p:sldId id="258" r:id="rId5"/>
    <p:sldId id="324" r:id="rId6"/>
    <p:sldId id="325" r:id="rId7"/>
    <p:sldId id="307" r:id="rId8"/>
    <p:sldId id="292" r:id="rId9"/>
    <p:sldId id="293" r:id="rId10"/>
    <p:sldId id="297" r:id="rId11"/>
    <p:sldId id="294" r:id="rId12"/>
    <p:sldId id="295" r:id="rId13"/>
    <p:sldId id="301" r:id="rId14"/>
    <p:sldId id="296" r:id="rId15"/>
    <p:sldId id="299" r:id="rId16"/>
    <p:sldId id="306" r:id="rId17"/>
    <p:sldId id="298" r:id="rId18"/>
    <p:sldId id="357" r:id="rId19"/>
    <p:sldId id="291" r:id="rId20"/>
    <p:sldId id="355" r:id="rId21"/>
    <p:sldId id="269" r:id="rId22"/>
    <p:sldId id="354" r:id="rId23"/>
    <p:sldId id="309" r:id="rId24"/>
    <p:sldId id="310" r:id="rId25"/>
    <p:sldId id="311" r:id="rId26"/>
    <p:sldId id="356" r:id="rId27"/>
    <p:sldId id="396" r:id="rId28"/>
    <p:sldId id="397" r:id="rId29"/>
    <p:sldId id="360" r:id="rId30"/>
    <p:sldId id="398" r:id="rId31"/>
    <p:sldId id="358" r:id="rId32"/>
    <p:sldId id="361" r:id="rId33"/>
    <p:sldId id="400" r:id="rId34"/>
    <p:sldId id="363" r:id="rId35"/>
    <p:sldId id="364" r:id="rId36"/>
    <p:sldId id="393" r:id="rId37"/>
    <p:sldId id="372" r:id="rId38"/>
    <p:sldId id="367" r:id="rId39"/>
    <p:sldId id="368" r:id="rId40"/>
    <p:sldId id="369" r:id="rId41"/>
    <p:sldId id="370" r:id="rId42"/>
    <p:sldId id="371" r:id="rId43"/>
    <p:sldId id="373" r:id="rId44"/>
    <p:sldId id="375" r:id="rId45"/>
    <p:sldId id="376" r:id="rId46"/>
    <p:sldId id="377" r:id="rId47"/>
    <p:sldId id="378" r:id="rId48"/>
    <p:sldId id="379" r:id="rId49"/>
    <p:sldId id="380" r:id="rId50"/>
    <p:sldId id="381" r:id="rId51"/>
    <p:sldId id="383" r:id="rId52"/>
    <p:sldId id="382" r:id="rId53"/>
    <p:sldId id="384" r:id="rId54"/>
    <p:sldId id="385" r:id="rId55"/>
    <p:sldId id="386" r:id="rId56"/>
    <p:sldId id="388" r:id="rId57"/>
    <p:sldId id="389" r:id="rId58"/>
    <p:sldId id="395" r:id="rId59"/>
    <p:sldId id="387" r:id="rId60"/>
    <p:sldId id="392" r:id="rId61"/>
    <p:sldId id="390" r:id="rId62"/>
    <p:sldId id="352" r:id="rId63"/>
    <p:sldId id="329" r:id="rId64"/>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E3E3"/>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27" autoAdjust="0"/>
    <p:restoredTop sz="96327"/>
  </p:normalViewPr>
  <p:slideViewPr>
    <p:cSldViewPr snapToGrid="0">
      <p:cViewPr varScale="1">
        <p:scale>
          <a:sx n="102" d="100"/>
          <a:sy n="102" d="100"/>
        </p:scale>
        <p:origin x="192"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2023/01/12</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12</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8961911" y="1675454"/>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7694509" y="1860120"/>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198975" y="1377226"/>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514114"/>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
        <p:nvSpPr>
          <p:cNvPr id="3" name="TextBox 2">
            <a:extLst>
              <a:ext uri="{FF2B5EF4-FFF2-40B4-BE49-F238E27FC236}">
                <a16:creationId xmlns:a16="http://schemas.microsoft.com/office/drawing/2014/main" id="{625DBC84-0536-9004-5DA5-8869105B81FD}"/>
              </a:ext>
            </a:extLst>
          </p:cNvPr>
          <p:cNvSpPr txBox="1"/>
          <p:nvPr/>
        </p:nvSpPr>
        <p:spPr>
          <a:xfrm>
            <a:off x="6501651" y="2534167"/>
            <a:ext cx="5355732"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US" b="1" dirty="0"/>
              <a:t>Sequencing Saturation</a:t>
            </a:r>
          </a:p>
          <a:p>
            <a:r>
              <a:rPr kumimoji="1" lang="ko-KR" altLang="en-US" dirty="0"/>
              <a:t>      </a:t>
            </a:r>
            <a:r>
              <a:rPr kumimoji="1" lang="en-US" altLang="ko-Kore-US" dirty="0"/>
              <a:t>The fraction of reads originating from an </a:t>
            </a:r>
            <a:r>
              <a:rPr kumimoji="1" lang="ko-KR" altLang="en-US" dirty="0"/>
              <a:t>  </a:t>
            </a:r>
            <a:endParaRPr kumimoji="1" lang="en-US" altLang="ko-KR" dirty="0"/>
          </a:p>
          <a:p>
            <a:r>
              <a:rPr kumimoji="1" lang="ko-KR" altLang="en-US" dirty="0"/>
              <a:t>      </a:t>
            </a:r>
            <a:r>
              <a:rPr kumimoji="1" lang="en-US" altLang="ko-Kore-US" dirty="0"/>
              <a:t>already-observed UMI. Function of library</a:t>
            </a:r>
            <a:r>
              <a:rPr kumimoji="1" lang="en-US" altLang="ko-KR" dirty="0"/>
              <a:t> </a:t>
            </a:r>
          </a:p>
          <a:p>
            <a:r>
              <a:rPr kumimoji="1" lang="ko-KR" altLang="en-US" dirty="0"/>
              <a:t>      </a:t>
            </a:r>
            <a:r>
              <a:rPr kumimoji="1" lang="en-US" altLang="ko-Kore-US" dirty="0"/>
              <a:t>complexity and sequencing depth</a:t>
            </a:r>
          </a:p>
          <a:p>
            <a:endParaRPr kumimoji="1" lang="en-US" altLang="ko-Kore-US" dirty="0"/>
          </a:p>
          <a:p>
            <a:pPr marL="285750" indent="-285750">
              <a:buFont typeface="Arial" panose="020B0604020202020204" pitchFamily="34" charset="0"/>
              <a:buChar char="•"/>
            </a:pPr>
            <a:r>
              <a:rPr kumimoji="1" lang="en-US" altLang="ko-Kore-US" b="1" dirty="0"/>
              <a:t>Q30 Bases</a:t>
            </a:r>
          </a:p>
          <a:p>
            <a:r>
              <a:rPr kumimoji="1" lang="ko-KR" altLang="en-US" dirty="0"/>
              <a:t>      </a:t>
            </a:r>
            <a:r>
              <a:rPr kumimoji="1" lang="en-US" altLang="ko-Kore-US" dirty="0"/>
              <a:t>Fraction of bases with Q-score &gt;= 30, </a:t>
            </a:r>
            <a:r>
              <a:rPr kumimoji="1" lang="ko-KR" altLang="en-US" dirty="0"/>
              <a:t>   </a:t>
            </a:r>
            <a:endParaRPr kumimoji="1" lang="en-US" altLang="ko-KR" dirty="0"/>
          </a:p>
          <a:p>
            <a:r>
              <a:rPr kumimoji="1" lang="ko-KR" altLang="en-US" dirty="0"/>
              <a:t>      </a:t>
            </a:r>
            <a:r>
              <a:rPr kumimoji="1" lang="en-US" altLang="ko-Kore-US" dirty="0"/>
              <a:t>excluding very low quality/no-call (Q &lt;= 2) </a:t>
            </a:r>
          </a:p>
          <a:p>
            <a:r>
              <a:rPr kumimoji="1" lang="ko-KR" altLang="en-US" dirty="0"/>
              <a:t>      </a:t>
            </a:r>
            <a:r>
              <a:rPr kumimoji="1" lang="en-US" altLang="ko-Kore-US" dirty="0"/>
              <a:t>bases from the denominator</a:t>
            </a:r>
          </a:p>
        </p:txBody>
      </p:sp>
    </p:spTree>
    <p:extLst>
      <p:ext uri="{BB962C8B-B14F-4D97-AF65-F5344CB8AC3E}">
        <p14:creationId xmlns:p14="http://schemas.microsoft.com/office/powerpoint/2010/main" val="34202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16</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3" name="Rectangle 8">
            <a:extLst>
              <a:ext uri="{FF2B5EF4-FFF2-40B4-BE49-F238E27FC236}">
                <a16:creationId xmlns:a16="http://schemas.microsoft.com/office/drawing/2014/main" id="{13E1E980-5894-7A5C-2DE3-184A1E33BCFD}"/>
              </a:ext>
            </a:extLst>
          </p:cNvPr>
          <p:cNvSpPr/>
          <p:nvPr/>
        </p:nvSpPr>
        <p:spPr>
          <a:xfrm>
            <a:off x="410817" y="1237826"/>
            <a:ext cx="4442242" cy="461665"/>
          </a:xfrm>
          <a:prstGeom prst="rect">
            <a:avLst/>
          </a:prstGeom>
        </p:spPr>
        <p:txBody>
          <a:bodyPr wrap="none">
            <a:spAutoFit/>
          </a:bodyPr>
          <a:lstStyle/>
          <a:p>
            <a:r>
              <a:rPr lang="en-US" altLang="ko-KR" sz="2400" b="1"/>
              <a:t>Creating sce object manually</a:t>
            </a:r>
            <a:endParaRPr lang="en-US" sz="2400" b="1" dirty="0"/>
          </a:p>
        </p:txBody>
      </p:sp>
      <p:sp>
        <p:nvSpPr>
          <p:cNvPr id="7" name="직사각형 5">
            <a:extLst>
              <a:ext uri="{FF2B5EF4-FFF2-40B4-BE49-F238E27FC236}">
                <a16:creationId xmlns:a16="http://schemas.microsoft.com/office/drawing/2014/main" id="{C83ACCA0-8B8C-0F47-A558-32D993CD7911}"/>
              </a:ext>
            </a:extLst>
          </p:cNvPr>
          <p:cNvSpPr/>
          <p:nvPr/>
        </p:nvSpPr>
        <p:spPr>
          <a:xfrm>
            <a:off x="410817" y="1747982"/>
            <a:ext cx="11106418" cy="4702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"spatial")</a:t>
            </a:r>
          </a:p>
          <a:p>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a:t>
            </a:r>
            <a:r>
              <a:rPr lang="en-US" altLang="ko-KR" sz="1000" dirty="0" err="1">
                <a:solidFill>
                  <a:schemeClr val="tx1"/>
                </a:solidFill>
                <a:latin typeface="Courier New" panose="02070309020205020404" pitchFamily="49" charset="0"/>
                <a:cs typeface="Courier New" panose="02070309020205020404" pitchFamily="49" charset="0"/>
              </a:rPr>
              <a:t>filtered_feature_bc_matrix</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read.csv</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tissue_positions.csv</a:t>
            </a:r>
            <a:r>
              <a:rPr lang="en-US" altLang="ko-KR" sz="1000" dirty="0">
                <a:solidFill>
                  <a:schemeClr val="tx1"/>
                </a:solidFill>
                <a:latin typeface="Courier New" panose="02070309020205020404" pitchFamily="49" charset="0"/>
                <a:cs typeface="Courier New" panose="02070309020205020404" pitchFamily="49" charset="0"/>
              </a:rPr>
              <a:t>"), header=FALSE)</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c("spot", "</a:t>
            </a:r>
            <a:r>
              <a:rPr lang="en-US" altLang="ko-KR" sz="1000" dirty="0" err="1">
                <a:solidFill>
                  <a:schemeClr val="tx1"/>
                </a:solidFill>
                <a:latin typeface="Courier New" panose="02070309020205020404" pitchFamily="49" charset="0"/>
                <a:cs typeface="Courier New" panose="02070309020205020404" pitchFamily="49" charset="0"/>
              </a:rPr>
              <a:t>in_tissue</a:t>
            </a:r>
            <a:r>
              <a:rPr lang="en-US" altLang="ko-KR" sz="1000" dirty="0">
                <a:solidFill>
                  <a:schemeClr val="tx1"/>
                </a:solidFill>
                <a:latin typeface="Courier New" panose="02070309020205020404" pitchFamily="49" charset="0"/>
                <a:cs typeface="Courier New" panose="02070309020205020404" pitchFamily="49" charset="0"/>
              </a:rPr>
              <a:t>", "row", "col", "</a:t>
            </a:r>
            <a:r>
              <a:rPr lang="en-US" altLang="ko-KR" sz="1000" dirty="0" err="1">
                <a:solidFill>
                  <a:schemeClr val="tx1"/>
                </a:solidFill>
                <a:latin typeface="Courier New" panose="02070309020205020404" pitchFamily="49" charset="0"/>
                <a:cs typeface="Courier New" panose="02070309020205020404" pitchFamily="49" charset="0"/>
              </a:rPr>
              <a:t>imagerow</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imagecol</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colData$spot</a:t>
            </a:r>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colData$in_tissue</a:t>
            </a:r>
            <a:r>
              <a:rPr lang="en-US" altLang="ko-KR" sz="1000" dirty="0">
                <a:solidFill>
                  <a:schemeClr val="tx1"/>
                </a:solidFill>
                <a:latin typeface="Courier New" panose="02070309020205020404" pitchFamily="49" charset="0"/>
                <a:cs typeface="Courier New" panose="02070309020205020404" pitchFamily="49" charset="0"/>
              </a:rPr>
              <a:t> &gt; 0, ]</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[-1,]</a:t>
            </a:r>
          </a:p>
          <a:p>
            <a:r>
              <a:rPr lang="en-US" altLang="ko-KR" sz="1000" dirty="0">
                <a:solidFill>
                  <a:schemeClr val="tx1"/>
                </a:solidFill>
                <a:latin typeface="Courier New" panose="02070309020205020404" pitchFamily="49" charset="0"/>
                <a:cs typeface="Courier New" panose="02070309020205020404" pitchFamily="49" charset="0"/>
              </a:rPr>
              <a:t>head(</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as.data.frame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sapply</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as.numeric</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colData$spot</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feature_type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scater</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uniquifyFeatureNames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rowData$gene_name</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a:solidFill>
                  <a:schemeClr val="tx1"/>
                </a:solidFill>
                <a:latin typeface="Courier New" panose="02070309020205020404" pitchFamily="49" charset="0"/>
                <a:cs typeface="Courier New" panose="02070309020205020404" pitchFamily="49" charset="0"/>
              </a:rPr>
              <a:t>counts = Matrix::</a:t>
            </a:r>
            <a:r>
              <a:rPr lang="en-US" altLang="ko-KR" sz="1000" dirty="0" err="1">
                <a:solidFill>
                  <a:schemeClr val="tx1"/>
                </a:solidFill>
                <a:latin typeface="Courier New" panose="02070309020205020404" pitchFamily="49" charset="0"/>
                <a:cs typeface="Courier New" panose="02070309020205020404" pitchFamily="49" charset="0"/>
              </a:rPr>
              <a:t>readMM</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matrix.mtx.gz</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barcodes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barcodes.tsv.gz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(counts) = barcodes$V1</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(counts)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counts = counts[,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SingleCellExperiment</a:t>
            </a:r>
            <a:r>
              <a:rPr lang="en-US" altLang="ko-KR" sz="1000" dirty="0">
                <a:solidFill>
                  <a:schemeClr val="tx1"/>
                </a:solidFill>
                <a:latin typeface="Courier New" panose="02070309020205020404" pitchFamily="49" charset="0"/>
                <a:cs typeface="Courier New" panose="02070309020205020404" pitchFamily="49" charset="0"/>
              </a:rPr>
              <a:t>(assays=list(counts=counts),</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a:t>
            </a:r>
            <a:r>
              <a:rPr lang="en-US" altLang="ko-KR" sz="1000" dirty="0">
                <a:solidFill>
                  <a:schemeClr val="tx1"/>
                </a:solidFill>
                <a:latin typeface="Courier New" panose="02070309020205020404" pitchFamily="49" charset="0"/>
                <a:cs typeface="Courier New" panose="02070309020205020404" pitchFamily="49" charset="0"/>
              </a:rPr>
              <a:t> = list()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BayesSpace.data$platform</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Visium</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BayesSpace.data$is.enhanced</a:t>
            </a:r>
            <a:r>
              <a:rPr lang="en-US" altLang="ko-KR" sz="1000" dirty="0">
                <a:solidFill>
                  <a:schemeClr val="tx1"/>
                </a:solidFill>
                <a:latin typeface="Courier New" panose="02070309020205020404" pitchFamily="49" charset="0"/>
                <a:cs typeface="Courier New" panose="02070309020205020404" pitchFamily="49" charset="0"/>
              </a:rPr>
              <a:t> = FALSE</a:t>
            </a:r>
          </a:p>
          <a:p>
            <a:r>
              <a:rPr lang="en-US" altLang="ko-KR" sz="1000" dirty="0" err="1">
                <a:solidFill>
                  <a:schemeClr val="tx1"/>
                </a:solidFill>
                <a:latin typeface="Courier New" panose="02070309020205020404" pitchFamily="49" charset="0"/>
                <a:cs typeface="Courier New" panose="02070309020205020404" pitchFamily="49" charset="0"/>
              </a:rPr>
              <a:t>sce$sample_name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your_sample_name</a:t>
            </a:r>
            <a:r>
              <a:rPr lang="en-US" altLang="ko-KR" sz="10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7801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sp>
        <p:nvSpPr>
          <p:cNvPr id="3" name="TextBox 2">
            <a:extLst>
              <a:ext uri="{FF2B5EF4-FFF2-40B4-BE49-F238E27FC236}">
                <a16:creationId xmlns:a16="http://schemas.microsoft.com/office/drawing/2014/main" id="{D4B6DA2E-1019-697B-7468-23D6C37DD84B}"/>
              </a:ext>
            </a:extLst>
          </p:cNvPr>
          <p:cNvSpPr txBox="1"/>
          <p:nvPr/>
        </p:nvSpPr>
        <p:spPr>
          <a:xfrm>
            <a:off x="410817" y="5838447"/>
            <a:ext cx="8828058" cy="369332"/>
          </a:xfrm>
          <a:prstGeom prst="rect">
            <a:avLst/>
          </a:prstGeom>
          <a:noFill/>
        </p:spPr>
        <p:txBody>
          <a:bodyPr wrap="none" rtlCol="0">
            <a:spAutoFit/>
          </a:bodyPr>
          <a:lstStyle/>
          <a:p>
            <a:r>
              <a:rPr lang="en-US" dirty="0" err="1"/>
              <a:t>Github</a:t>
            </a:r>
            <a:r>
              <a:rPr lang="en-US" dirty="0"/>
              <a:t> repository for the workshop : </a:t>
            </a:r>
            <a:r>
              <a:rPr lang="en-US" dirty="0">
                <a:hlinkClick r:id="rId2"/>
              </a:rPr>
              <a:t>https://github.com/parkjooyoung99/KOGO_2023</a:t>
            </a:r>
            <a:endParaRPr lang="en-US" dirty="0"/>
          </a:p>
        </p:txBody>
      </p:sp>
    </p:spTree>
    <p:extLst>
      <p:ext uri="{BB962C8B-B14F-4D97-AF65-F5344CB8AC3E}">
        <p14:creationId xmlns:p14="http://schemas.microsoft.com/office/powerpoint/2010/main" val="271346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a:t>For convenience, we will use ST Visium dataset generated from </a:t>
            </a:r>
            <a:r>
              <a:rPr lang="en-US" altLang="ko-KR"/>
              <a:t>one of the melanoma samples originally reported by Thrane </a:t>
            </a:r>
            <a:r>
              <a:rPr lang="en-US" altLang="ko-KR" i="1"/>
              <a:t>et al. </a:t>
            </a:r>
            <a:r>
              <a:rPr lang="en-US" altLang="ko-KR"/>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20</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2007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 c(“</a:t>
            </a:r>
            <a:r>
              <a:rPr lang="en-US" dirty="0" err="1">
                <a:solidFill>
                  <a:schemeClr val="tx1"/>
                </a:solidFill>
                <a:latin typeface="Courier New" panose="02070309020205020404" pitchFamily="49" charset="0"/>
                <a:cs typeface="Courier New" panose="02070309020205020404" pitchFamily="49" charset="0"/>
              </a:rPr>
              <a:t>BayesSpace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SingleCellExperiment</a:t>
            </a:r>
            <a:r>
              <a:rPr lang="en-US" dirty="0">
                <a:solidFill>
                  <a:schemeClr val="tx1"/>
                </a:solidFill>
                <a:latin typeface="Courier New" panose="02070309020205020404" pitchFamily="49" charset="0"/>
                <a:cs typeface="Courier New" panose="02070309020205020404" pitchFamily="49" charset="0"/>
              </a:rPr>
              <a:t>”,”scran”,”</a:t>
            </a:r>
            <a:r>
              <a:rPr lang="en-US" dirty="0" err="1">
                <a:solidFill>
                  <a:schemeClr val="tx1"/>
                </a:solidFill>
                <a:latin typeface="Courier New" panose="02070309020205020404" pitchFamily="49" charset="0"/>
                <a:cs typeface="Courier New" panose="02070309020205020404" pitchFamily="49" charset="0"/>
              </a:rPr>
              <a:t>scater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update = T, force =TRUE)</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(“Seurat”)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(“ggplot2”)</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dplyr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(“patchwork”)</a:t>
            </a:r>
          </a:p>
        </p:txBody>
      </p:sp>
    </p:spTree>
    <p:extLst>
      <p:ext uri="{BB962C8B-B14F-4D97-AF65-F5344CB8AC3E}">
        <p14:creationId xmlns:p14="http://schemas.microsoft.com/office/powerpoint/2010/main" val="322117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3C0933FE-5B16-4BD0-66A2-579BF0303EBB}"/>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7" name="TextBox 6">
            <a:extLst>
              <a:ext uri="{FF2B5EF4-FFF2-40B4-BE49-F238E27FC236}">
                <a16:creationId xmlns:a16="http://schemas.microsoft.com/office/drawing/2014/main" id="{ED578652-9171-8FD8-BFBD-10C7D99CAE06}"/>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AF6A3449-C9C3-82CB-54DC-2A95212AE031}"/>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137CE288-7635-C1C8-240B-363D79A78C8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2" name="TextBox 11">
            <a:extLst>
              <a:ext uri="{FF2B5EF4-FFF2-40B4-BE49-F238E27FC236}">
                <a16:creationId xmlns:a16="http://schemas.microsoft.com/office/drawing/2014/main" id="{EED80899-568A-82C3-A629-110003B83F4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F959C65C-18FE-29AE-9C54-01A894165228}"/>
              </a:ext>
            </a:extLst>
          </p:cNvPr>
          <p:cNvCxnSpPr>
            <a:stCxn id="3" idx="3"/>
            <a:endCxn id="7"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5B72E9C-3FE0-43CE-CB1A-C2D840F69AC2}"/>
              </a:ext>
            </a:extLst>
          </p:cNvPr>
          <p:cNvCxnSpPr>
            <a:cxnSpLocks/>
            <a:stCxn id="8" idx="3"/>
            <a:endCxn id="9"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EF0636F5-6848-2836-7576-8CC755C91B38}"/>
              </a:ext>
            </a:extLst>
          </p:cNvPr>
          <p:cNvCxnSpPr>
            <a:cxnSpLocks/>
            <a:stCxn id="9" idx="3"/>
            <a:endCxn id="12"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AD839FE2-CF94-973D-3160-7CAA77868893}"/>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8" name="TextBox 7">
            <a:extLst>
              <a:ext uri="{FF2B5EF4-FFF2-40B4-BE49-F238E27FC236}">
                <a16:creationId xmlns:a16="http://schemas.microsoft.com/office/drawing/2014/main" id="{812023A8-7800-4332-D252-A82D6F9AC4A4}"/>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25" name="TextBox 24">
            <a:extLst>
              <a:ext uri="{FF2B5EF4-FFF2-40B4-BE49-F238E27FC236}">
                <a16:creationId xmlns:a16="http://schemas.microsoft.com/office/drawing/2014/main" id="{37FF7A01-4702-F866-3C49-27DDECA81F35}"/>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26" name="TextBox 25">
            <a:extLst>
              <a:ext uri="{FF2B5EF4-FFF2-40B4-BE49-F238E27FC236}">
                <a16:creationId xmlns:a16="http://schemas.microsoft.com/office/drawing/2014/main" id="{EBA5464A-9651-A693-B2CA-25E93FB97EF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7" name="TextBox 26">
            <a:extLst>
              <a:ext uri="{FF2B5EF4-FFF2-40B4-BE49-F238E27FC236}">
                <a16:creationId xmlns:a16="http://schemas.microsoft.com/office/drawing/2014/main" id="{33AA5BB2-9D3A-596B-1072-59134E8EE32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8" name="TextBox 27">
            <a:extLst>
              <a:ext uri="{FF2B5EF4-FFF2-40B4-BE49-F238E27FC236}">
                <a16:creationId xmlns:a16="http://schemas.microsoft.com/office/drawing/2014/main" id="{BB5895E1-6CF0-0DDA-ABCC-7D660F3276A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FB45EBC6-3599-B141-7EA8-24BB473CFFAF}"/>
              </a:ext>
            </a:extLst>
          </p:cNvPr>
          <p:cNvCxnSpPr>
            <a:stCxn id="8" idx="3"/>
            <a:endCxn id="25"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7BF8E47-A476-74C4-8A01-8AC8777D08B7}"/>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5051A669-4E9C-4B89-A273-76244B0C6B03}"/>
              </a:ext>
            </a:extLst>
          </p:cNvPr>
          <p:cNvCxnSpPr>
            <a:cxnSpLocks/>
            <a:stCxn id="27" idx="3"/>
            <a:endCxn id="28"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94B1DA89-F09A-AA72-978F-DA0E9D00EB0A}"/>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 Overall 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41" name="TextBox 40">
            <a:extLst>
              <a:ext uri="{FF2B5EF4-FFF2-40B4-BE49-F238E27FC236}">
                <a16:creationId xmlns:a16="http://schemas.microsoft.com/office/drawing/2014/main" id="{50F708B3-6F58-10BB-7432-709D798ED86D}"/>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42" name="TextBox 41">
            <a:extLst>
              <a:ext uri="{FF2B5EF4-FFF2-40B4-BE49-F238E27FC236}">
                <a16:creationId xmlns:a16="http://schemas.microsoft.com/office/drawing/2014/main" id="{D523CB9A-066F-7266-56E0-D82F44D6CE5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43" name="TextBox 42">
            <a:extLst>
              <a:ext uri="{FF2B5EF4-FFF2-40B4-BE49-F238E27FC236}">
                <a16:creationId xmlns:a16="http://schemas.microsoft.com/office/drawing/2014/main" id="{AFA17DF3-37EA-D4FE-1D75-29857FC6A3B5}"/>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44" name="TextBox 43">
            <a:extLst>
              <a:ext uri="{FF2B5EF4-FFF2-40B4-BE49-F238E27FC236}">
                <a16:creationId xmlns:a16="http://schemas.microsoft.com/office/drawing/2014/main" id="{F9B05694-1080-3496-E941-D61B33D4B68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45" name="TextBox 44">
            <a:extLst>
              <a:ext uri="{FF2B5EF4-FFF2-40B4-BE49-F238E27FC236}">
                <a16:creationId xmlns:a16="http://schemas.microsoft.com/office/drawing/2014/main" id="{99F5636D-7B92-D2EB-1E73-F75F7E3D3404}"/>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12648512-CC1C-B172-9849-E5281A3A5F94}"/>
              </a:ext>
            </a:extLst>
          </p:cNvPr>
          <p:cNvCxnSpPr>
            <a:stCxn id="41" idx="3"/>
            <a:endCxn id="4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1B62EDA3-F3AE-8245-46B7-9E2BBD0D36C7}"/>
              </a:ext>
            </a:extLst>
          </p:cNvPr>
          <p:cNvCxnSpPr>
            <a:cxnSpLocks/>
            <a:stCxn id="43" idx="3"/>
            <a:endCxn id="4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73839338-3974-D50C-2D83-A2DB438DD5BE}"/>
              </a:ext>
            </a:extLst>
          </p:cNvPr>
          <p:cNvCxnSpPr>
            <a:cxnSpLocks/>
            <a:stCxn id="44" idx="3"/>
            <a:endCxn id="4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99025190-C55B-85EA-97EE-CC8A31151AA9}"/>
              </a:ext>
            </a:extLst>
          </p:cNvPr>
          <p:cNvCxnSpPr>
            <a:cxnSpLocks/>
            <a:stCxn id="42" idx="3"/>
            <a:endCxn id="4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Row</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stCxn id="29" idx="3"/>
            <a:endCxn id="30"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Col</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31" name="TextBox 30">
            <a:extLst>
              <a:ext uri="{FF2B5EF4-FFF2-40B4-BE49-F238E27FC236}">
                <a16:creationId xmlns:a16="http://schemas.microsoft.com/office/drawing/2014/main" id="{4A2F9253-436E-66E2-8CBC-7EEC2F82C3D5}"/>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2" name="TextBox 31">
            <a:extLst>
              <a:ext uri="{FF2B5EF4-FFF2-40B4-BE49-F238E27FC236}">
                <a16:creationId xmlns:a16="http://schemas.microsoft.com/office/drawing/2014/main" id="{1C1D26F6-823E-7F7F-AEC4-AC3E694EBAD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AB885E53-C524-32E0-AB29-F4FF38462F46}"/>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4" name="TextBox 33">
            <a:extLst>
              <a:ext uri="{FF2B5EF4-FFF2-40B4-BE49-F238E27FC236}">
                <a16:creationId xmlns:a16="http://schemas.microsoft.com/office/drawing/2014/main" id="{9A65841B-1289-2313-DCAD-C0BCF759537B}"/>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5" name="TextBox 34">
            <a:extLst>
              <a:ext uri="{FF2B5EF4-FFF2-40B4-BE49-F238E27FC236}">
                <a16:creationId xmlns:a16="http://schemas.microsoft.com/office/drawing/2014/main" id="{2FD82F89-A0DA-ED11-5AA1-28CFAB7A0E8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6" name="Straight Connector 17">
            <a:extLst>
              <a:ext uri="{FF2B5EF4-FFF2-40B4-BE49-F238E27FC236}">
                <a16:creationId xmlns:a16="http://schemas.microsoft.com/office/drawing/2014/main" id="{1EA5B15B-A80F-2F50-3FAB-B7C2112C8C85}"/>
              </a:ext>
            </a:extLst>
          </p:cNvPr>
          <p:cNvCxnSpPr>
            <a:stCxn id="31" idx="3"/>
            <a:endCxn id="3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F13EC20D-2509-5CA2-D52F-B8E010ED06AE}"/>
              </a:ext>
            </a:extLst>
          </p:cNvPr>
          <p:cNvCxnSpPr>
            <a:cxnSpLocks/>
            <a:stCxn id="33" idx="3"/>
            <a:endCxn id="3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0">
            <a:extLst>
              <a:ext uri="{FF2B5EF4-FFF2-40B4-BE49-F238E27FC236}">
                <a16:creationId xmlns:a16="http://schemas.microsoft.com/office/drawing/2014/main" id="{F400F5C2-6599-8B56-2577-C36248EE2936}"/>
              </a:ext>
            </a:extLst>
          </p:cNvPr>
          <p:cNvCxnSpPr>
            <a:cxnSpLocks/>
            <a:stCxn id="34" idx="3"/>
            <a:endCxn id="3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22">
            <a:extLst>
              <a:ext uri="{FF2B5EF4-FFF2-40B4-BE49-F238E27FC236}">
                <a16:creationId xmlns:a16="http://schemas.microsoft.com/office/drawing/2014/main" id="{58267995-7109-FD6B-1920-1D1CA9B57F59}"/>
              </a:ext>
            </a:extLst>
          </p:cNvPr>
          <p:cNvCxnSpPr>
            <a:cxnSpLocks/>
            <a:stCxn id="32" idx="3"/>
            <a:endCxn id="3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Tree>
    <p:extLst>
      <p:ext uri="{BB962C8B-B14F-4D97-AF65-F5344CB8AC3E}">
        <p14:creationId xmlns:p14="http://schemas.microsoft.com/office/powerpoint/2010/main" val="325475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D06E4169-5C78-1524-A9CC-3B43E8AC33C1}"/>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36" name="TextBox 35">
            <a:extLst>
              <a:ext uri="{FF2B5EF4-FFF2-40B4-BE49-F238E27FC236}">
                <a16:creationId xmlns:a16="http://schemas.microsoft.com/office/drawing/2014/main" id="{0116F5A9-CC9F-ED91-AA6D-CEE4DDB6D84D}"/>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37" name="TextBox 36">
            <a:extLst>
              <a:ext uri="{FF2B5EF4-FFF2-40B4-BE49-F238E27FC236}">
                <a16:creationId xmlns:a16="http://schemas.microsoft.com/office/drawing/2014/main" id="{8E5D0E5A-E3DD-CF4D-E340-0BA814D7DFD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8" name="TextBox 37">
            <a:extLst>
              <a:ext uri="{FF2B5EF4-FFF2-40B4-BE49-F238E27FC236}">
                <a16:creationId xmlns:a16="http://schemas.microsoft.com/office/drawing/2014/main" id="{BE38C493-B05E-C330-0B6F-FF1414E2383C}"/>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9" name="TextBox 38">
            <a:extLst>
              <a:ext uri="{FF2B5EF4-FFF2-40B4-BE49-F238E27FC236}">
                <a16:creationId xmlns:a16="http://schemas.microsoft.com/office/drawing/2014/main" id="{502E9682-3AE5-29BA-D813-24317386E32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0" name="Straight Connector 17">
            <a:extLst>
              <a:ext uri="{FF2B5EF4-FFF2-40B4-BE49-F238E27FC236}">
                <a16:creationId xmlns:a16="http://schemas.microsoft.com/office/drawing/2014/main" id="{5C5A09F9-7BA9-4E79-11BE-443FD9902404}"/>
              </a:ext>
            </a:extLst>
          </p:cNvPr>
          <p:cNvCxnSpPr>
            <a:stCxn id="35" idx="3"/>
            <a:endCxn id="36"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19">
            <a:extLst>
              <a:ext uri="{FF2B5EF4-FFF2-40B4-BE49-F238E27FC236}">
                <a16:creationId xmlns:a16="http://schemas.microsoft.com/office/drawing/2014/main" id="{E84852ED-03C8-3E5A-98B5-54EBC7B2BAC2}"/>
              </a:ext>
            </a:extLst>
          </p:cNvPr>
          <p:cNvCxnSpPr>
            <a:cxnSpLocks/>
            <a:stCxn id="37" idx="3"/>
            <a:endCxn id="38"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20">
            <a:extLst>
              <a:ext uri="{FF2B5EF4-FFF2-40B4-BE49-F238E27FC236}">
                <a16:creationId xmlns:a16="http://schemas.microsoft.com/office/drawing/2014/main" id="{36A029EF-7F28-18F0-AA35-1CD3D9282814}"/>
              </a:ext>
            </a:extLst>
          </p:cNvPr>
          <p:cNvCxnSpPr>
            <a:cxnSpLocks/>
            <a:stCxn id="38" idx="3"/>
            <a:endCxn id="3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2">
            <a:extLst>
              <a:ext uri="{FF2B5EF4-FFF2-40B4-BE49-F238E27FC236}">
                <a16:creationId xmlns:a16="http://schemas.microsoft.com/office/drawing/2014/main" id="{0B17A240-6884-7468-BE62-E54B2CE30747}"/>
              </a:ext>
            </a:extLst>
          </p:cNvPr>
          <p:cNvCxnSpPr>
            <a:cxnSpLocks/>
            <a:stCxn id="36" idx="3"/>
            <a:endCxn id="37"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Tree>
    <p:extLst>
      <p:ext uri="{BB962C8B-B14F-4D97-AF65-F5344CB8AC3E}">
        <p14:creationId xmlns:p14="http://schemas.microsoft.com/office/powerpoint/2010/main" val="3221964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Tree>
    <p:extLst>
      <p:ext uri="{BB962C8B-B14F-4D97-AF65-F5344CB8AC3E}">
        <p14:creationId xmlns:p14="http://schemas.microsoft.com/office/powerpoint/2010/main" val="143514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Tree>
    <p:extLst>
      <p:ext uri="{BB962C8B-B14F-4D97-AF65-F5344CB8AC3E}">
        <p14:creationId xmlns:p14="http://schemas.microsoft.com/office/powerpoint/2010/main" val="259793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000"/>
              <a:t>Preprocessing, Feature selection, Dimension reduction at once</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495824"/>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3" name="TextBox 2">
            <a:extLst>
              <a:ext uri="{FF2B5EF4-FFF2-40B4-BE49-F238E27FC236}">
                <a16:creationId xmlns:a16="http://schemas.microsoft.com/office/drawing/2014/main" id="{61ABD67E-DE2E-90A0-FAAD-E629A7673294}"/>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7" name="TextBox 6">
            <a:extLst>
              <a:ext uri="{FF2B5EF4-FFF2-40B4-BE49-F238E27FC236}">
                <a16:creationId xmlns:a16="http://schemas.microsoft.com/office/drawing/2014/main" id="{BF25AACE-B540-2EEA-A606-797C755FA80B}"/>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8" name="TextBox 7">
            <a:extLst>
              <a:ext uri="{FF2B5EF4-FFF2-40B4-BE49-F238E27FC236}">
                <a16:creationId xmlns:a16="http://schemas.microsoft.com/office/drawing/2014/main" id="{D19E898B-12B3-0C4F-20FC-CCF1BF943A6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dirty="0"/>
              <a:t> / Dimension reduction</a:t>
            </a:r>
            <a:endParaRPr lang="en-KR" sz="1300" b="1" dirty="0"/>
          </a:p>
        </p:txBody>
      </p:sp>
      <p:sp>
        <p:nvSpPr>
          <p:cNvPr id="9" name="TextBox 8">
            <a:extLst>
              <a:ext uri="{FF2B5EF4-FFF2-40B4-BE49-F238E27FC236}">
                <a16:creationId xmlns:a16="http://schemas.microsoft.com/office/drawing/2014/main" id="{D6E305BE-2BAA-C41C-F957-EB72F35C4251}"/>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0" name="TextBox 9">
            <a:extLst>
              <a:ext uri="{FF2B5EF4-FFF2-40B4-BE49-F238E27FC236}">
                <a16:creationId xmlns:a16="http://schemas.microsoft.com/office/drawing/2014/main" id="{5B2E1AAD-CE33-872B-32A1-14ED655DF0F0}"/>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B900BB9-009D-EEEB-EFA4-8B0132517445}"/>
              </a:ext>
            </a:extLst>
          </p:cNvPr>
          <p:cNvCxnSpPr>
            <a:stCxn id="3" idx="3"/>
            <a:endCxn id="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9557B699-1041-4595-35B1-B83BAAF5C8B0}"/>
              </a:ext>
            </a:extLst>
          </p:cNvPr>
          <p:cNvCxnSpPr>
            <a:cxnSpLocks/>
            <a:stCxn id="8" idx="3"/>
            <a:endCxn id="9"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33754BB-2D9D-9E6E-ACA4-F97CF925344C}"/>
              </a:ext>
            </a:extLst>
          </p:cNvPr>
          <p:cNvCxnSpPr>
            <a:cxnSpLocks/>
            <a:stCxn id="9" idx="3"/>
            <a:endCxn id="10"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19D931C-8E88-FBF5-E94B-B004309A1376}"/>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sp>
        <p:nvSpPr>
          <p:cNvPr id="9" name="TextBox 8">
            <a:extLst>
              <a:ext uri="{FF2B5EF4-FFF2-40B4-BE49-F238E27FC236}">
                <a16:creationId xmlns:a16="http://schemas.microsoft.com/office/drawing/2014/main" id="{00DD936C-C8DE-3192-6320-58B429671829}"/>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062DE159-7D0B-3D5F-097C-D06B603A3447}"/>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5" name="TextBox 24">
            <a:extLst>
              <a:ext uri="{FF2B5EF4-FFF2-40B4-BE49-F238E27FC236}">
                <a16:creationId xmlns:a16="http://schemas.microsoft.com/office/drawing/2014/main" id="{11306E7D-E6E7-EBB3-F492-77D61DB15F12}"/>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2B778663-AB6C-E74E-0CA5-CFAEDFE1C2D4}"/>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64B208BF-9B79-B472-902A-4B4C0E3B82C7}"/>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842CD30-A495-C290-177B-8C7BA5967962}"/>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A2D56C28-995D-384B-EEE5-A5FB7C13F9EF}"/>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7DE82AF5-7276-0D70-6DC2-D3794FC82FA7}"/>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12E6EDBB-1361-F540-2E7F-84509E8DFF74}"/>
              </a:ext>
            </a:extLst>
          </p:cNvPr>
          <p:cNvCxnSpPr>
            <a:cxnSpLocks/>
            <a:stCxn id="10" idx="3"/>
            <a:endCxn id="25"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Tree>
    <p:extLst>
      <p:ext uri="{BB962C8B-B14F-4D97-AF65-F5344CB8AC3E}">
        <p14:creationId xmlns:p14="http://schemas.microsoft.com/office/powerpoint/2010/main" val="227012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9C06C8-E7C2-CB48-9460-241383A2C716}"/>
              </a:ext>
            </a:extLst>
          </p:cNvPr>
          <p:cNvSpPr txBox="1"/>
          <p:nvPr/>
        </p:nvSpPr>
        <p:spPr>
          <a:xfrm>
            <a:off x="410818" y="1668028"/>
            <a:ext cx="11117152" cy="1477328"/>
          </a:xfrm>
          <a:prstGeom prst="rect">
            <a:avLst/>
          </a:prstGeom>
          <a:noFill/>
        </p:spPr>
        <p:txBody>
          <a:bodyPr wrap="square" rtlCol="0">
            <a:spAutoFit/>
          </a:bodyPr>
          <a:lstStyle/>
          <a:p>
            <a:pPr marL="342900" indent="-342900">
              <a:buAutoNum type="arabicPeriod"/>
            </a:pPr>
            <a:r>
              <a:rPr lang="en-US" dirty="0"/>
              <a:t>Initial labeling for spots using a non-spatial clustering method such as model </a:t>
            </a:r>
            <a:r>
              <a:rPr lang="en-US" sz="1400" dirty="0"/>
              <a:t>(pdf)</a:t>
            </a:r>
            <a:r>
              <a:rPr lang="en-US" dirty="0"/>
              <a:t> based clustering method.</a:t>
            </a:r>
          </a:p>
          <a:p>
            <a:pPr marL="342900" indent="-342900">
              <a:buAutoNum type="arabicPeriod"/>
            </a:pPr>
            <a:r>
              <a:rPr lang="en-US" dirty="0"/>
              <a:t>Considering neighboring spots’ labels, relabel spots using ‘Metropolis–Hastings algorithm’</a:t>
            </a:r>
          </a:p>
          <a:p>
            <a:pPr marL="342900" indent="-342900">
              <a:buAutoNum type="arabicPeriod"/>
            </a:pPr>
            <a:endParaRPr lang="en-US" dirty="0"/>
          </a:p>
          <a:p>
            <a:pPr marL="342900" indent="-342900">
              <a:buAutoNum type="arabicPeriod"/>
            </a:pPr>
            <a:endParaRPr lang="en-US"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sz="3200" dirty="0" err="1"/>
              <a:t>BayesSpace</a:t>
            </a:r>
            <a:r>
              <a:rPr lang="en-US" sz="3200" dirty="0"/>
              <a:t> algorithm</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BD08A1-A658-8742-8221-34D48E4C092F}"/>
              </a:ext>
            </a:extLst>
          </p:cNvPr>
          <p:cNvSpPr/>
          <p:nvPr/>
        </p:nvSpPr>
        <p:spPr>
          <a:xfrm>
            <a:off x="0" y="6277429"/>
            <a:ext cx="6096000" cy="215444"/>
          </a:xfrm>
          <a:prstGeom prst="rect">
            <a:avLst/>
          </a:prstGeom>
        </p:spPr>
        <p:txBody>
          <a:bodyPr>
            <a:spAutoFit/>
          </a:bodyPr>
          <a:lstStyle/>
          <a:p>
            <a:r>
              <a:rPr lang="en-US" sz="800" dirty="0"/>
              <a:t>https://</a:t>
            </a:r>
            <a:r>
              <a:rPr lang="en-US" sz="800" dirty="0" err="1"/>
              <a:t>www.publichealth.columbia.edu</a:t>
            </a:r>
            <a:r>
              <a:rPr lang="en-US" sz="800" dirty="0"/>
              <a:t>/research/population-health-methods/</a:t>
            </a:r>
            <a:r>
              <a:rPr lang="en-US" sz="800" dirty="0" err="1"/>
              <a:t>markov</a:t>
            </a:r>
            <a:r>
              <a:rPr lang="en-US" sz="800" dirty="0"/>
              <a:t>-chain-monte-</a:t>
            </a:r>
            <a:r>
              <a:rPr lang="en-US" sz="800" dirty="0" err="1"/>
              <a:t>carlo</a:t>
            </a:r>
            <a:endParaRPr lang="en-US" sz="800" dirty="0"/>
          </a:p>
        </p:txBody>
      </p:sp>
      <p:sp>
        <p:nvSpPr>
          <p:cNvPr id="8" name="TextBox 7">
            <a:extLst>
              <a:ext uri="{FF2B5EF4-FFF2-40B4-BE49-F238E27FC236}">
                <a16:creationId xmlns:a16="http://schemas.microsoft.com/office/drawing/2014/main" id="{CFC599D2-2C42-CD4C-8FD8-9D526980258F}"/>
              </a:ext>
            </a:extLst>
          </p:cNvPr>
          <p:cNvSpPr txBox="1"/>
          <p:nvPr/>
        </p:nvSpPr>
        <p:spPr>
          <a:xfrm>
            <a:off x="410817" y="3278268"/>
            <a:ext cx="10050572" cy="1754326"/>
          </a:xfrm>
          <a:prstGeom prst="rect">
            <a:avLst/>
          </a:prstGeom>
          <a:noFill/>
        </p:spPr>
        <p:txBody>
          <a:bodyPr wrap="none" rtlCol="0">
            <a:spAutoFit/>
          </a:bodyPr>
          <a:lstStyle/>
          <a:p>
            <a:r>
              <a:rPr lang="en-US" dirty="0"/>
              <a:t>Basic Idea of Metropolis–Hastings algorithm</a:t>
            </a:r>
          </a:p>
          <a:p>
            <a:endParaRPr lang="en-US" dirty="0"/>
          </a:p>
          <a:p>
            <a:pPr marL="342900" indent="-342900">
              <a:buAutoNum type="arabicParenR"/>
            </a:pPr>
            <a:r>
              <a:rPr lang="en-US" dirty="0"/>
              <a:t>Set initial label(a) and calculate P(pdf(a))</a:t>
            </a:r>
          </a:p>
          <a:p>
            <a:pPr marL="342900" indent="-342900">
              <a:buAutoNum type="arabicParenR"/>
            </a:pPr>
            <a:r>
              <a:rPr lang="en-US" dirty="0"/>
              <a:t>Considering neighboring spots’ label, calculate P(b or c or d) where </a:t>
            </a:r>
            <a:r>
              <a:rPr lang="en-US" dirty="0" err="1"/>
              <a:t>b,c</a:t>
            </a:r>
            <a:r>
              <a:rPr lang="en-US" dirty="0"/>
              <a:t> and d are other labels</a:t>
            </a:r>
          </a:p>
          <a:p>
            <a:pPr marL="342900" indent="-342900">
              <a:buAutoNum type="arabicParenR"/>
            </a:pPr>
            <a:r>
              <a:rPr lang="en-US" dirty="0"/>
              <a:t>If P(b or c or d) is higher than current probability, update the label</a:t>
            </a:r>
          </a:p>
          <a:p>
            <a:pPr marL="342900" indent="-342900">
              <a:buAutoNum type="arabicParenR"/>
            </a:pPr>
            <a:r>
              <a:rPr lang="en-US" dirty="0"/>
              <a:t>Repeat step 2~4 </a:t>
            </a:r>
          </a:p>
        </p:txBody>
      </p:sp>
    </p:spTree>
    <p:extLst>
      <p:ext uri="{BB962C8B-B14F-4D97-AF65-F5344CB8AC3E}">
        <p14:creationId xmlns:p14="http://schemas.microsoft.com/office/powerpoint/2010/main" val="65517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10" name="TextBox 9">
            <a:extLst>
              <a:ext uri="{FF2B5EF4-FFF2-40B4-BE49-F238E27FC236}">
                <a16:creationId xmlns:a16="http://schemas.microsoft.com/office/drawing/2014/main" id="{A54D5708-1902-41BB-4C00-DDF4477F0938}"/>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1" name="TextBox 10">
            <a:extLst>
              <a:ext uri="{FF2B5EF4-FFF2-40B4-BE49-F238E27FC236}">
                <a16:creationId xmlns:a16="http://schemas.microsoft.com/office/drawing/2014/main" id="{84B66148-1BBC-6FBA-254A-98365B5D652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693E07BB-ED69-199F-B8F2-864707DA68D9}"/>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7" name="TextBox 26">
            <a:extLst>
              <a:ext uri="{FF2B5EF4-FFF2-40B4-BE49-F238E27FC236}">
                <a16:creationId xmlns:a16="http://schemas.microsoft.com/office/drawing/2014/main" id="{D11A1E48-744E-F268-E465-03836F343EAB}"/>
              </a:ext>
            </a:extLst>
          </p:cNvPr>
          <p:cNvSpPr txBox="1"/>
          <p:nvPr/>
        </p:nvSpPr>
        <p:spPr>
          <a:xfrm>
            <a:off x="8632008" y="0"/>
            <a:ext cx="1011815" cy="292388"/>
          </a:xfrm>
          <a:prstGeom prst="rect">
            <a:avLst/>
          </a:prstGeom>
          <a:noFill/>
        </p:spPr>
        <p:txBody>
          <a:bodyPr wrap="none" rtlCol="0">
            <a:spAutoFit/>
          </a:bodyPr>
          <a:lstStyle/>
          <a:p>
            <a:r>
              <a:rPr lang="en-KR" sz="1300" b="1"/>
              <a:t>Clustering</a:t>
            </a:r>
            <a:endParaRPr lang="en-KR" sz="1300" b="1" dirty="0"/>
          </a:p>
        </p:txBody>
      </p:sp>
      <p:sp>
        <p:nvSpPr>
          <p:cNvPr id="28" name="TextBox 27">
            <a:extLst>
              <a:ext uri="{FF2B5EF4-FFF2-40B4-BE49-F238E27FC236}">
                <a16:creationId xmlns:a16="http://schemas.microsoft.com/office/drawing/2014/main" id="{AB61796C-05E9-5CEF-FAF2-0166F1C28CC9}"/>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47896D99-B11F-17AD-D18A-2A4971B3B942}"/>
              </a:ext>
            </a:extLst>
          </p:cNvPr>
          <p:cNvCxnSpPr>
            <a:stCxn id="10" idx="3"/>
            <a:endCxn id="11"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9E42277-2C24-0540-40E1-82BD1DA4FB4A}"/>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E64085F-C848-FD72-8803-FF41B0035125}"/>
              </a:ext>
            </a:extLst>
          </p:cNvPr>
          <p:cNvCxnSpPr>
            <a:cxnSpLocks/>
            <a:stCxn id="27" idx="3"/>
            <a:endCxn id="28"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42200079-4534-FA7B-2FA1-1798D3D3E057}"/>
              </a:ext>
            </a:extLst>
          </p:cNvPr>
          <p:cNvCxnSpPr>
            <a:cxnSpLocks/>
            <a:stCxn id="11"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C62D75F5-D143-22BC-49BB-4C36D97E552D}"/>
              </a:ext>
            </a:extLst>
          </p:cNvPr>
          <p:cNvPicPr>
            <a:picLocks noChangeAspect="1"/>
          </p:cNvPicPr>
          <p:nvPr/>
        </p:nvPicPr>
        <p:blipFill>
          <a:blip r:embed="rId2"/>
          <a:stretch>
            <a:fillRect/>
          </a:stretch>
        </p:blipFill>
        <p:spPr>
          <a:xfrm>
            <a:off x="6265187" y="1495823"/>
            <a:ext cx="5228042" cy="4609411"/>
          </a:xfrm>
          <a:prstGeom prst="rect">
            <a:avLst/>
          </a:prstGeom>
        </p:spPr>
      </p:pic>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spTree>
    <p:extLst>
      <p:ext uri="{BB962C8B-B14F-4D97-AF65-F5344CB8AC3E}">
        <p14:creationId xmlns:p14="http://schemas.microsoft.com/office/powerpoint/2010/main" val="2795448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6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9C6D1C7-EACD-C757-4576-DB639C33E5A6}"/>
              </a:ext>
            </a:extLst>
          </p:cNvPr>
          <p:cNvPicPr>
            <a:picLocks noChangeAspect="1"/>
          </p:cNvPicPr>
          <p:nvPr/>
        </p:nvPicPr>
        <p:blipFill>
          <a:blip r:embed="rId2"/>
          <a:stretch>
            <a:fillRect/>
          </a:stretch>
        </p:blipFill>
        <p:spPr>
          <a:xfrm>
            <a:off x="6264000" y="1497600"/>
            <a:ext cx="5226442" cy="4608000"/>
          </a:xfrm>
          <a:prstGeom prst="rect">
            <a:avLst/>
          </a:prstGeom>
        </p:spPr>
      </p:pic>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spTree>
    <p:extLst>
      <p:ext uri="{BB962C8B-B14F-4D97-AF65-F5344CB8AC3E}">
        <p14:creationId xmlns:p14="http://schemas.microsoft.com/office/powerpoint/2010/main" val="158684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2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err="1">
                <a:solidFill>
                  <a:schemeClr val="tx1"/>
                </a:solidFill>
                <a:latin typeface="Courier New" panose="02070309020205020404" pitchFamily="49" charset="0"/>
                <a:cs typeface="Courier New" panose="02070309020205020404" pitchFamily="49" charset="0"/>
              </a:rPr>
              <a:t>xs</a:t>
            </a:r>
            <a:r>
              <a:rPr lang="en-US" altLang="ko-KR" sz="1500">
                <a:solidFill>
                  <a:schemeClr val="tx1"/>
                </a:solidFill>
                <a:latin typeface="Courier New" panose="02070309020205020404" pitchFamily="49" charset="0"/>
                <a:cs typeface="Courier New" panose="02070309020205020404" pitchFamily="49" charset="0"/>
              </a:rPr>
              <a:t>))</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62A2D284-42D5-32D9-EA87-BB17D230C4DA}"/>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6B73F2DB-26E9-A614-8B8F-730F77345CE0}"/>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0BB5677B-F437-7EAF-885F-EC935DE7D9A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1A2B00CE-2CA3-301A-3F04-D7E8E7813615}"/>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F4F1338D-DB54-BA71-D010-A4FD54F87A60}"/>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9C3D929-BAC9-1FB0-96D0-606A3BF5DD92}"/>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A308C6CA-AE6C-FEE0-FE75-26911FE2D8CB}"/>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E690F2BE-30F4-E778-AE54-2EA10891382D}"/>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9D3C3B45-36F2-8DE2-CAEB-24C0928E1A74}"/>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6A643962-B659-1DD0-F091-EE79F9DB91C7}"/>
              </a:ext>
            </a:extLst>
          </p:cNvPr>
          <p:cNvSpPr/>
          <p:nvPr/>
        </p:nvSpPr>
        <p:spPr>
          <a:xfrm>
            <a:off x="410817" y="1400400"/>
            <a:ext cx="4150495" cy="461665"/>
          </a:xfrm>
          <a:prstGeom prst="rect">
            <a:avLst/>
          </a:prstGeom>
        </p:spPr>
        <p:txBody>
          <a:bodyPr wrap="none">
            <a:spAutoFit/>
          </a:bodyPr>
          <a:lstStyle/>
          <a:p>
            <a:r>
              <a:rPr lang="en-US" altLang="ko-KR" sz="2400" b="1"/>
              <a:t>Rough cell type check (1/2)</a:t>
            </a:r>
            <a:endParaRPr lang="en-US" altLang="ko-KR" sz="2400" b="1" dirty="0"/>
          </a:p>
        </p:txBody>
      </p:sp>
    </p:spTree>
    <p:extLst>
      <p:ext uri="{BB962C8B-B14F-4D97-AF65-F5344CB8AC3E}">
        <p14:creationId xmlns:p14="http://schemas.microsoft.com/office/powerpoint/2010/main" val="785617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2"/>
            <a:ext cx="5315729" cy="4187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 top[grep("^RP[LS]", top, invert=TRUE)]</a:t>
            </a:r>
          </a:p>
          <a:p>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enhanceFeatures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melanoma, </a:t>
            </a:r>
          </a:p>
          <a:p>
            <a:r>
              <a:rPr lang="en-US" altLang="ko-KR" sz="1500" dirty="0">
                <a:solidFill>
                  <a:schemeClr val="tx1"/>
                </a:solidFill>
                <a:latin typeface="Courier New" panose="02070309020205020404" pitchFamily="49" charset="0"/>
                <a:cs typeface="Courier New" panose="02070309020205020404" pitchFamily="49" charset="0"/>
              </a:rPr>
              <a:t>                model="</a:t>
            </a:r>
            <a:r>
              <a:rPr lang="en-US" altLang="ko-KR" sz="1500" dirty="0" err="1">
                <a:solidFill>
                  <a:schemeClr val="tx1"/>
                </a:solidFill>
                <a:latin typeface="Courier New" panose="02070309020205020404" pitchFamily="49" charset="0"/>
                <a:cs typeface="Courier New" panose="02070309020205020404" pitchFamily="49" charset="0"/>
              </a:rPr>
              <a:t>xgboost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feature_names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nrounds</a:t>
            </a:r>
            <a:r>
              <a:rPr lang="en-US" altLang="ko-KR" sz="1500" dirty="0">
                <a:solidFill>
                  <a:schemeClr val="tx1"/>
                </a:solidFill>
                <a:latin typeface="Courier New" panose="02070309020205020404" pitchFamily="49" charset="0"/>
                <a:cs typeface="Courier New" panose="02070309020205020404" pitchFamily="49" charset="0"/>
              </a:rPr>
              <a:t>=0)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pdf('</a:t>
            </a:r>
            <a:r>
              <a:rPr lang="en-US" altLang="ko-KR" sz="1500" dirty="0" err="1">
                <a:solidFill>
                  <a:schemeClr val="tx1"/>
                </a:solidFill>
                <a:latin typeface="Courier New" panose="02070309020205020404" pitchFamily="49" charset="0"/>
                <a:cs typeface="Courier New" panose="02070309020205020404" pitchFamily="49" charset="0"/>
              </a:rPr>
              <a:t>rough.pdf</a:t>
            </a:r>
            <a:r>
              <a:rPr lang="en-US" altLang="ko-KR" sz="1500" dirty="0">
                <a:solidFill>
                  <a:schemeClr val="tx1"/>
                </a:solidFill>
                <a:latin typeface="Courier New" panose="02070309020205020404" pitchFamily="49" charset="0"/>
                <a:cs typeface="Courier New" panose="02070309020205020404" pitchFamily="49" charset="0"/>
              </a:rPr>
              <a:t>', width = 10.5*1.7, height = 9*1.7)</a:t>
            </a: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a:p>
            <a:r>
              <a:rPr lang="en-US" altLang="ko-KR" sz="1500" dirty="0" err="1">
                <a:solidFill>
                  <a:schemeClr val="tx1"/>
                </a:solidFill>
                <a:latin typeface="Courier New" panose="02070309020205020404" pitchFamily="49" charset="0"/>
                <a:cs typeface="Courier New" panose="02070309020205020404" pitchFamily="49" charset="0"/>
              </a:rPr>
              <a:t>dev.off</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5619BB1-F4CE-BE8A-F277-812573A160E1}"/>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61196D47-D2C5-1E08-1003-833FB2C1F2EA}"/>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BDA1436F-07D6-2FB1-A19B-A0E7DAA09A5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AFBDF524-A3E2-5C59-2984-09AFBCBE4726}"/>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92F34386-6D19-2D81-A795-E0DB4E92E294}"/>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89FE7B6F-DBAE-03EB-FD17-568D27626E8D}"/>
              </a:ext>
            </a:extLst>
          </p:cNvPr>
          <p:cNvCxnSpPr>
            <a:stCxn id="3"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A990674-12CD-C9C6-D74E-F5E1B7ADF9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2D7294FE-89DB-06AF-75BF-ADB383726EF2}"/>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30EC2ECA-02A1-F5DD-4EC2-F9DE92B7D2B1}"/>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4150495" cy="461665"/>
          </a:xfrm>
          <a:prstGeom prst="rect">
            <a:avLst/>
          </a:prstGeom>
        </p:spPr>
        <p:txBody>
          <a:bodyPr wrap="none">
            <a:spAutoFit/>
          </a:bodyPr>
          <a:lstStyle/>
          <a:p>
            <a:r>
              <a:rPr lang="en-US" altLang="ko-KR" sz="2400" b="1"/>
              <a:t>Rough cell type check (2/2)</a:t>
            </a:r>
            <a:endParaRPr lang="en-US" altLang="ko-KR" sz="2400" b="1" dirty="0"/>
          </a:p>
        </p:txBody>
      </p:sp>
      <p:sp>
        <p:nvSpPr>
          <p:cNvPr id="14" name="TextBox 13">
            <a:extLst>
              <a:ext uri="{FF2B5EF4-FFF2-40B4-BE49-F238E27FC236}">
                <a16:creationId xmlns:a16="http://schemas.microsoft.com/office/drawing/2014/main" id="{90C14AC0-A136-1C43-BD63-B5825061B07A}"/>
              </a:ext>
            </a:extLst>
          </p:cNvPr>
          <p:cNvSpPr txBox="1"/>
          <p:nvPr/>
        </p:nvSpPr>
        <p:spPr>
          <a:xfrm>
            <a:off x="292943" y="6154626"/>
            <a:ext cx="11203580" cy="353943"/>
          </a:xfrm>
          <a:prstGeom prst="rect">
            <a:avLst/>
          </a:prstGeom>
          <a:noFill/>
        </p:spPr>
        <p:txBody>
          <a:bodyPr wrap="none" rtlCol="0">
            <a:spAutoFit/>
          </a:bodyPr>
          <a:lstStyle/>
          <a:p>
            <a:r>
              <a:rPr lang="en-US" sz="1700" dirty="0"/>
              <a:t>For each spot, linear model </a:t>
            </a:r>
            <a:r>
              <a:rPr lang="en-US" sz="1700" dirty="0" err="1"/>
              <a:t>lm</a:t>
            </a:r>
            <a:r>
              <a:rPr lang="en-US" sz="1700" dirty="0"/>
              <a:t>(gene ~ PCs) is fitted and </a:t>
            </a:r>
            <a:r>
              <a:rPr lang="en-US" sz="1700" dirty="0" err="1"/>
              <a:t>supspots</a:t>
            </a:r>
            <a:r>
              <a:rPr lang="en-US" sz="1700" dirty="0"/>
              <a:t>’ gene expression is predicted with </a:t>
            </a:r>
            <a:r>
              <a:rPr lang="en-US" sz="1700" dirty="0" err="1"/>
              <a:t>subspots</a:t>
            </a:r>
            <a:r>
              <a:rPr lang="en-US" sz="1700" dirty="0"/>
              <a:t>’ PC</a:t>
            </a:r>
          </a:p>
        </p:txBody>
      </p:sp>
    </p:spTree>
    <p:extLst>
      <p:ext uri="{BB962C8B-B14F-4D97-AF65-F5344CB8AC3E}">
        <p14:creationId xmlns:p14="http://schemas.microsoft.com/office/powerpoint/2010/main" val="287282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7" name="TextBox 6">
            <a:extLst>
              <a:ext uri="{FF2B5EF4-FFF2-40B4-BE49-F238E27FC236}">
                <a16:creationId xmlns:a16="http://schemas.microsoft.com/office/drawing/2014/main" id="{9D93F72B-851E-E02F-1D43-4ABABBF38372}"/>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0891CBB-2536-6278-35C8-EE06AFC71E93}"/>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5631C6C2-F1A7-AB4A-2223-DA722CB332AC}"/>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D06B278-9664-C178-DAE2-2907BC0C8D8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843271B2-AE84-660C-6B66-7304A742CAE3}"/>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C1F2F3D6-047F-5CB1-C370-2ACD75B4FED4}"/>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0434AA00-767D-30F3-6303-0FD81EF021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B029DD2B-5403-3088-4080-F47BAEDF2CAE}"/>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542675-AD46-09B0-13AF-2D6A501D2E1B}"/>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테이블이(가) 표시된 사진&#10;&#10;자동 생성된 설명">
            <a:extLst>
              <a:ext uri="{FF2B5EF4-FFF2-40B4-BE49-F238E27FC236}">
                <a16:creationId xmlns:a16="http://schemas.microsoft.com/office/drawing/2014/main" id="{195DEFF3-58AF-0B53-3586-7AD1C92FF7FC}"/>
              </a:ext>
            </a:extLst>
          </p:cNvPr>
          <p:cNvPicPr>
            <a:picLocks noChangeAspect="1"/>
          </p:cNvPicPr>
          <p:nvPr/>
        </p:nvPicPr>
        <p:blipFill rotWithShape="1">
          <a:blip r:embed="rId2"/>
          <a:srcRect t="31927"/>
          <a:stretch/>
        </p:blipFill>
        <p:spPr>
          <a:xfrm>
            <a:off x="410817" y="5218483"/>
            <a:ext cx="5934075" cy="1128197"/>
          </a:xfrm>
          <a:prstGeom prst="rect">
            <a:avLst/>
          </a:prstGeom>
        </p:spPr>
      </p:pic>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Tree>
    <p:extLst>
      <p:ext uri="{BB962C8B-B14F-4D97-AF65-F5344CB8AC3E}">
        <p14:creationId xmlns:p14="http://schemas.microsoft.com/office/powerpoint/2010/main" val="98368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sp>
        <p:nvSpPr>
          <p:cNvPr id="7" name="TextBox 6">
            <a:extLst>
              <a:ext uri="{FF2B5EF4-FFF2-40B4-BE49-F238E27FC236}">
                <a16:creationId xmlns:a16="http://schemas.microsoft.com/office/drawing/2014/main" id="{409BE8D0-1A8C-D07F-AFC7-A39918197E07}"/>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BD9B4D8-49A9-424A-C12E-43FDF5C345DC}"/>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6662C89B-AD24-F0ED-11CA-68931C67340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C959DDC-8905-01E5-3566-782E3C31314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4A30B195-9E4F-797C-E866-1389550C08AF}"/>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F4CBF65C-3D84-3C44-F7BA-59479C5CD000}"/>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C426845-DE2E-659E-74D4-1E399D68EA08}"/>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FD6809D3-8D5E-6162-3D4F-5D5634B6BE77}"/>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4AADC5B-4599-ADAA-171B-79420FCF3E2D}"/>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Tree>
    <p:extLst>
      <p:ext uri="{BB962C8B-B14F-4D97-AF65-F5344CB8AC3E}">
        <p14:creationId xmlns:p14="http://schemas.microsoft.com/office/powerpoint/2010/main" val="360814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1, 'Macrophage',</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2,'Fibroblasts',ifelse(</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3, '</a:t>
            </a:r>
            <a:r>
              <a:rPr lang="en-US" altLang="ko-KR" sz="1700" dirty="0" err="1">
                <a:solidFill>
                  <a:schemeClr val="tx1"/>
                </a:solidFill>
                <a:latin typeface="Courier New" panose="02070309020205020404" pitchFamily="49" charset="0"/>
                <a:cs typeface="Courier New" panose="02070309020205020404" pitchFamily="49" charset="0"/>
              </a:rPr>
              <a:t>Tumor','B</a:t>
            </a:r>
            <a:r>
              <a:rPr lang="en-US" altLang="ko-KR" sz="17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coldata</a:t>
            </a:r>
            <a:endParaRPr lang="en-US" altLang="ko-KR" sz="1700" dirty="0">
              <a:solidFill>
                <a:schemeClr val="tx1"/>
              </a:solidFill>
              <a:latin typeface="Courier New" panose="02070309020205020404" pitchFamily="49" charset="0"/>
              <a:cs typeface="Courier New" panose="02070309020205020404" pitchFamily="49" charset="0"/>
            </a:endParaRP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clusterPlot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palette=palette, </a:t>
            </a:r>
          </a:p>
          <a:p>
            <a:r>
              <a:rPr lang="en-US" altLang="ko-KR" sz="1700" dirty="0">
                <a:solidFill>
                  <a:schemeClr val="tx1"/>
                </a:solidFill>
                <a:latin typeface="Courier New" panose="02070309020205020404" pitchFamily="49" charset="0"/>
                <a:cs typeface="Courier New" panose="02070309020205020404" pitchFamily="49" charset="0"/>
              </a:rPr>
              <a:t>	color="black", size=0.1,</a:t>
            </a:r>
          </a:p>
          <a:p>
            <a:r>
              <a:rPr lang="en-US" altLang="ko-KR" sz="1700" dirty="0">
                <a:solidFill>
                  <a:schemeClr val="tx1"/>
                </a:solidFill>
                <a:latin typeface="Courier New" panose="02070309020205020404" pitchFamily="49" charset="0"/>
                <a:cs typeface="Courier New" panose="02070309020205020404" pitchFamily="49" charset="0"/>
              </a:rPr>
              <a:t>	label = 	"</a:t>
            </a:r>
            <a:r>
              <a:rPr lang="en-US" altLang="ko-KR" sz="1700" dirty="0" err="1">
                <a:solidFill>
                  <a:schemeClr val="tx1"/>
                </a:solidFill>
                <a:latin typeface="Courier New" panose="02070309020205020404" pitchFamily="49" charset="0"/>
                <a:cs typeface="Courier New" panose="02070309020205020404" pitchFamily="49" charset="0"/>
              </a:rPr>
              <a:t>spatial.cluster.annotation</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labs(title="Annotation")</a:t>
            </a:r>
          </a:p>
          <a:p>
            <a:r>
              <a:rPr lang="en-US" altLang="ko-KR" sz="1700" dirty="0" err="1">
                <a:solidFill>
                  <a:schemeClr val="tx1"/>
                </a:solidFill>
                <a:latin typeface="Courier New" panose="02070309020205020404" pitchFamily="49" charset="0"/>
                <a:cs typeface="Courier New" panose="02070309020205020404" pitchFamily="49" charset="0"/>
              </a:rPr>
              <a:t>saveRDS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melanoma_enhanced.rds</a:t>
            </a:r>
            <a:r>
              <a:rPr lang="en-US" altLang="ko-KR" sz="17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27A9951-633C-F308-1FCA-B9011776E2AF}"/>
              </a:ext>
            </a:extLst>
          </p:cNvPr>
          <p:cNvPicPr>
            <a:picLocks noChangeAspect="1"/>
          </p:cNvPicPr>
          <p:nvPr/>
        </p:nvPicPr>
        <p:blipFill>
          <a:blip r:embed="rId2"/>
          <a:stretch>
            <a:fillRect/>
          </a:stretch>
        </p:blipFill>
        <p:spPr>
          <a:xfrm>
            <a:off x="6120000" y="1497600"/>
            <a:ext cx="5771294" cy="4608000"/>
          </a:xfrm>
          <a:prstGeom prst="rect">
            <a:avLst/>
          </a:prstGeom>
        </p:spPr>
      </p:pic>
      <p:sp>
        <p:nvSpPr>
          <p:cNvPr id="12" name="Rectangle 8">
            <a:extLst>
              <a:ext uri="{FF2B5EF4-FFF2-40B4-BE49-F238E27FC236}">
                <a16:creationId xmlns:a16="http://schemas.microsoft.com/office/drawing/2014/main" id="{BD8AF8A1-868A-745F-B940-9778288A4E2A}"/>
              </a:ext>
            </a:extLst>
          </p:cNvPr>
          <p:cNvSpPr/>
          <p:nvPr/>
        </p:nvSpPr>
        <p:spPr>
          <a:xfrm>
            <a:off x="410817" y="1400400"/>
            <a:ext cx="5243743" cy="461665"/>
          </a:xfrm>
          <a:prstGeom prst="rect">
            <a:avLst/>
          </a:prstGeom>
        </p:spPr>
        <p:txBody>
          <a:bodyPr wrap="none">
            <a:spAutoFit/>
          </a:bodyPr>
          <a:lstStyle/>
          <a:p>
            <a:r>
              <a:rPr lang="en-US" altLang="ko-KR" sz="2400" b="1" dirty="0"/>
              <a:t>Annotate spots for </a:t>
            </a:r>
            <a:r>
              <a:rPr lang="en-US" altLang="ko-KR" sz="2400" b="1" dirty="0" err="1"/>
              <a:t>enhaced</a:t>
            </a:r>
            <a:r>
              <a:rPr lang="en-US" altLang="ko-KR" sz="2400" b="1" dirty="0"/>
              <a:t> object</a:t>
            </a:r>
          </a:p>
        </p:txBody>
      </p:sp>
    </p:spTree>
    <p:extLst>
      <p:ext uri="{BB962C8B-B14F-4D97-AF65-F5344CB8AC3E}">
        <p14:creationId xmlns:p14="http://schemas.microsoft.com/office/powerpoint/2010/main" val="4080432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p>
          <a:p>
            <a:r>
              <a:rPr lang="en-US" altLang="ko-KR" sz="16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1, 'Macrophage',</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2,'Fibroblasts',ifelse(</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3, '</a:t>
            </a:r>
            <a:r>
              <a:rPr lang="en-US" altLang="ko-KR" sz="1600" dirty="0" err="1">
                <a:solidFill>
                  <a:schemeClr val="tx1"/>
                </a:solidFill>
                <a:latin typeface="Courier New" panose="02070309020205020404" pitchFamily="49" charset="0"/>
                <a:cs typeface="Courier New" panose="02070309020205020404" pitchFamily="49" charset="0"/>
              </a:rPr>
              <a:t>Tumor','B</a:t>
            </a:r>
            <a:r>
              <a:rPr lang="en-US" altLang="ko-KR" sz="16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coldata</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clusterPlot</a:t>
            </a:r>
            <a:r>
              <a:rPr lang="en-US" altLang="ko-KR" sz="1600" dirty="0">
                <a:solidFill>
                  <a:schemeClr val="tx1"/>
                </a:solidFill>
                <a:latin typeface="Courier New" panose="02070309020205020404" pitchFamily="49" charset="0"/>
                <a:cs typeface="Courier New" panose="02070309020205020404" pitchFamily="49" charset="0"/>
              </a:rPr>
              <a:t>(melanoma, 	palette=palette, </a:t>
            </a:r>
          </a:p>
          <a:p>
            <a:r>
              <a:rPr lang="en-US" altLang="ko-KR" sz="1600" dirty="0">
                <a:solidFill>
                  <a:schemeClr val="tx1"/>
                </a:solidFill>
                <a:latin typeface="Courier New" panose="02070309020205020404" pitchFamily="49" charset="0"/>
                <a:cs typeface="Courier New" panose="02070309020205020404" pitchFamily="49" charset="0"/>
              </a:rPr>
              <a:t>	color="black", size=0.1,</a:t>
            </a:r>
          </a:p>
          <a:p>
            <a:r>
              <a:rPr lang="en-US" altLang="ko-KR" sz="1600" dirty="0">
                <a:solidFill>
                  <a:schemeClr val="tx1"/>
                </a:solidFill>
                <a:latin typeface="Courier New" panose="02070309020205020404" pitchFamily="49" charset="0"/>
                <a:cs typeface="Courier New" panose="02070309020205020404" pitchFamily="49" charset="0"/>
              </a:rPr>
              <a:t>	label = 	"</a:t>
            </a:r>
            <a:r>
              <a:rPr lang="en-US" altLang="ko-KR" sz="1600" dirty="0" err="1">
                <a:solidFill>
                  <a:schemeClr val="tx1"/>
                </a:solidFill>
                <a:latin typeface="Courier New" panose="02070309020205020404" pitchFamily="49" charset="0"/>
                <a:cs typeface="Courier New" panose="02070309020205020404" pitchFamily="49" charset="0"/>
              </a:rPr>
              <a:t>spatial.cluster.annotation</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labs(title="Annotation")</a:t>
            </a:r>
          </a:p>
          <a:p>
            <a:r>
              <a:rPr lang="en-US" altLang="ko-KR" sz="1600" dirty="0" err="1">
                <a:solidFill>
                  <a:schemeClr val="tx1"/>
                </a:solidFill>
                <a:latin typeface="Courier New" panose="02070309020205020404" pitchFamily="49" charset="0"/>
                <a:cs typeface="Courier New" panose="02070309020205020404" pitchFamily="49" charset="0"/>
              </a:rPr>
              <a:t>saveRDS</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melanoma.rds</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pic>
        <p:nvPicPr>
          <p:cNvPr id="14" name="그림 13">
            <a:extLst>
              <a:ext uri="{FF2B5EF4-FFF2-40B4-BE49-F238E27FC236}">
                <a16:creationId xmlns:a16="http://schemas.microsoft.com/office/drawing/2014/main" id="{BCA7059F-0E6A-CEBF-6671-F29AE2DBB6A6}"/>
              </a:ext>
            </a:extLst>
          </p:cNvPr>
          <p:cNvPicPr>
            <a:picLocks noChangeAspect="1"/>
          </p:cNvPicPr>
          <p:nvPr/>
        </p:nvPicPr>
        <p:blipFill>
          <a:blip r:embed="rId2"/>
          <a:stretch>
            <a:fillRect/>
          </a:stretch>
        </p:blipFill>
        <p:spPr>
          <a:xfrm>
            <a:off x="6009858" y="1844479"/>
            <a:ext cx="5753207" cy="3780000"/>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Tree>
    <p:extLst>
      <p:ext uri="{BB962C8B-B14F-4D97-AF65-F5344CB8AC3E}">
        <p14:creationId xmlns:p14="http://schemas.microsoft.com/office/powerpoint/2010/main" val="101790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BiocNeighbors</a:t>
            </a:r>
            <a:r>
              <a:rPr lang="en-US" dirty="0">
                <a:solidFill>
                  <a:schemeClr val="tx1"/>
                </a:solidFill>
                <a:latin typeface="Courier New" panose="02070309020205020404" pitchFamily="49" charset="0"/>
                <a:cs typeface="Courier New" panose="02070309020205020404" pitchFamily="49" charset="0"/>
              </a:rPr>
              <a:t>") </a:t>
            </a:r>
          </a:p>
          <a:p>
            <a:r>
              <a:rPr lang="en-US" dirty="0" err="1">
                <a:solidFill>
                  <a:schemeClr val="tx1"/>
                </a:solidFill>
                <a:latin typeface="Courier New" panose="02070309020205020404" pitchFamily="49" charset="0"/>
                <a:cs typeface="Courier New" panose="02070309020205020404" pitchFamily="49" charset="0"/>
              </a:rPr>
              <a:t>devtools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install_github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sqjin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8209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7" name="그룹 6">
            <a:extLst>
              <a:ext uri="{FF2B5EF4-FFF2-40B4-BE49-F238E27FC236}">
                <a16:creationId xmlns:a16="http://schemas.microsoft.com/office/drawing/2014/main" id="{A0B8FA0C-9938-1DB6-C36A-927AAE0E17CC}"/>
              </a:ext>
            </a:extLst>
          </p:cNvPr>
          <p:cNvGrpSpPr/>
          <p:nvPr/>
        </p:nvGrpSpPr>
        <p:grpSpPr>
          <a:xfrm>
            <a:off x="391997" y="26848"/>
            <a:ext cx="11296419" cy="292388"/>
            <a:chOff x="403314" y="4697616"/>
            <a:chExt cx="11296419" cy="292388"/>
          </a:xfrm>
        </p:grpSpPr>
        <p:sp>
          <p:nvSpPr>
            <p:cNvPr id="8" name="TextBox 7">
              <a:extLst>
                <a:ext uri="{FF2B5EF4-FFF2-40B4-BE49-F238E27FC236}">
                  <a16:creationId xmlns:a16="http://schemas.microsoft.com/office/drawing/2014/main" id="{D5F3CB22-A048-9582-88C8-D8BECA8B7C46}"/>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1" name="TextBox 10">
              <a:extLst>
                <a:ext uri="{FF2B5EF4-FFF2-40B4-BE49-F238E27FC236}">
                  <a16:creationId xmlns:a16="http://schemas.microsoft.com/office/drawing/2014/main" id="{B4126C30-E8F8-57C7-18BC-AE1DF8752178}"/>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180A5E10-4B7D-4BD5-0500-6FF9D64BD984}"/>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2D61B441-BF76-9BE5-0D88-41FC4CB6A9B0}"/>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AF4EB75D-6ECE-DC22-DA0D-451973B64F4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FBD04D98-7284-0607-BCAA-5671D2BB238C}"/>
                </a:ext>
              </a:extLst>
            </p:cNvPr>
            <p:cNvCxnSpPr>
              <a:stCxn id="8" idx="3"/>
              <a:endCxn id="11"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R] 22">
              <a:extLst>
                <a:ext uri="{FF2B5EF4-FFF2-40B4-BE49-F238E27FC236}">
                  <a16:creationId xmlns:a16="http://schemas.microsoft.com/office/drawing/2014/main" id="{F848F187-A42D-DD17-A542-AF1270A13C2C}"/>
                </a:ext>
              </a:extLst>
            </p:cNvPr>
            <p:cNvCxnSpPr>
              <a:stCxn id="11"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R] 23">
              <a:extLst>
                <a:ext uri="{FF2B5EF4-FFF2-40B4-BE49-F238E27FC236}">
                  <a16:creationId xmlns:a16="http://schemas.microsoft.com/office/drawing/2014/main" id="{72C98135-791B-1C05-3D3A-1A21C973FC2C}"/>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C8C8223-650D-ED0E-F5B2-CECDB35355EF}"/>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485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11" name="그룹 6">
            <a:extLst>
              <a:ext uri="{FF2B5EF4-FFF2-40B4-BE49-F238E27FC236}">
                <a16:creationId xmlns:a16="http://schemas.microsoft.com/office/drawing/2014/main" id="{F9AD7A60-5728-4CE6-AEA0-33690808ACDC}"/>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3CF176-8366-F511-90CF-DD439C00D61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E86AF1CC-1C68-EFAA-7FE3-DF3DDA9F2B7C}"/>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F0356D30-DC6A-B390-63DE-54966ECD0B49}"/>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39CF509E-D072-3D49-F06D-BA7F41008F0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FFDC428B-E01D-4E5C-6C4B-9547A377CCBC}"/>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E30745D8-A915-4A06-AA84-A37BEBEDFDB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B5E47929-B562-6E89-824A-7CB1C8ADA6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3E52F31C-8D99-66FB-4E4D-FEABFADE8F02}"/>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54315052-1CC5-44FB-4CB3-7A32EB9770D4}"/>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504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7" name="그룹 6">
            <a:extLst>
              <a:ext uri="{FF2B5EF4-FFF2-40B4-BE49-F238E27FC236}">
                <a16:creationId xmlns:a16="http://schemas.microsoft.com/office/drawing/2014/main" id="{7C7EA62B-4FD3-78C6-75A3-0ECFD37149A6}"/>
              </a:ext>
            </a:extLst>
          </p:cNvPr>
          <p:cNvGrpSpPr/>
          <p:nvPr/>
        </p:nvGrpSpPr>
        <p:grpSpPr>
          <a:xfrm>
            <a:off x="391997" y="26848"/>
            <a:ext cx="11296419" cy="292388"/>
            <a:chOff x="403314" y="4697616"/>
            <a:chExt cx="11296419" cy="292388"/>
          </a:xfrm>
        </p:grpSpPr>
        <p:sp>
          <p:nvSpPr>
            <p:cNvPr id="11" name="TextBox 10">
              <a:extLst>
                <a:ext uri="{FF2B5EF4-FFF2-40B4-BE49-F238E27FC236}">
                  <a16:creationId xmlns:a16="http://schemas.microsoft.com/office/drawing/2014/main" id="{D773DF3D-2134-F6DE-CD7C-9D8AA078615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2" name="TextBox 11">
              <a:extLst>
                <a:ext uri="{FF2B5EF4-FFF2-40B4-BE49-F238E27FC236}">
                  <a16:creationId xmlns:a16="http://schemas.microsoft.com/office/drawing/2014/main" id="{C8ABD35B-5B83-1857-EF12-3EEB90658C32}"/>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A6DB9E3-C851-3DAA-71B2-01256D2147F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AD55572-1D2B-875F-8D76-56B64EAA20B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0FE323AF-599E-CF38-153A-A058904923D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5183514A-88AB-D195-4265-E31BADDEFD94}"/>
                </a:ext>
              </a:extLst>
            </p:cNvPr>
            <p:cNvCxnSpPr>
              <a:stCxn id="11" idx="3"/>
              <a:endCxn id="12"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17A1C788-D7D2-1380-5474-3DDA5806651A}"/>
                </a:ext>
              </a:extLst>
            </p:cNvPr>
            <p:cNvCxnSpPr>
              <a:stCxn id="12"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69874EC5-CB40-BD66-F726-2D7714E370D1}"/>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85FC4D9B-356A-CFFB-D06F-0F4D7EB6532A}"/>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6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Create a </a:t>
            </a:r>
            <a:r>
              <a:rPr lang="en-US" dirty="0" err="1"/>
              <a:t>CellChat</a:t>
            </a:r>
            <a:r>
              <a:rPr lang="en-US" dirty="0"/>
              <a:t> object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7" name="그룹 6">
            <a:extLst>
              <a:ext uri="{FF2B5EF4-FFF2-40B4-BE49-F238E27FC236}">
                <a16:creationId xmlns:a16="http://schemas.microsoft.com/office/drawing/2014/main" id="{F54275F4-0E75-670B-049D-51DAA0287FC7}"/>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BE9566-8C8A-AA3F-3E77-907C72E9EAB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A8F24859-8C38-4538-B4A8-F66CFE428D76}"/>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99FE7FD-9FB2-44BF-A105-9CF5AEA87241}"/>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94D0FEF0-CACE-BEE9-EBB5-E404F8B415A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0C07AB8F-7561-062A-1A56-5E241226018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3F826C8C-46AE-96B7-1FDB-526D1E72359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44D8F055-600D-B559-17B0-96F55E2873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AA3A302-0C89-F4B3-74B8-A22DE14F4877}"/>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0EA54A7F-3026-B1B3-9D77-E8816BE4104C}"/>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374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Set the ligand-receptor interaction database</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grpSp>
        <p:nvGrpSpPr>
          <p:cNvPr id="3" name="그룹 6">
            <a:extLst>
              <a:ext uri="{FF2B5EF4-FFF2-40B4-BE49-F238E27FC236}">
                <a16:creationId xmlns:a16="http://schemas.microsoft.com/office/drawing/2014/main" id="{7D092775-EDF7-DF29-0245-7063A9B57F47}"/>
              </a:ext>
            </a:extLst>
          </p:cNvPr>
          <p:cNvGrpSpPr/>
          <p:nvPr/>
        </p:nvGrpSpPr>
        <p:grpSpPr>
          <a:xfrm>
            <a:off x="391997" y="26848"/>
            <a:ext cx="11296419" cy="292388"/>
            <a:chOff x="403314" y="4697616"/>
            <a:chExt cx="11296419" cy="292388"/>
          </a:xfrm>
        </p:grpSpPr>
        <p:sp>
          <p:nvSpPr>
            <p:cNvPr id="7" name="TextBox 6">
              <a:extLst>
                <a:ext uri="{FF2B5EF4-FFF2-40B4-BE49-F238E27FC236}">
                  <a16:creationId xmlns:a16="http://schemas.microsoft.com/office/drawing/2014/main" id="{B32F6431-BE08-D7CD-4A7D-9C13820008B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9" name="TextBox 8">
              <a:extLst>
                <a:ext uri="{FF2B5EF4-FFF2-40B4-BE49-F238E27FC236}">
                  <a16:creationId xmlns:a16="http://schemas.microsoft.com/office/drawing/2014/main" id="{3E547906-2650-D4BE-73DC-45E0CF6424DB}"/>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1" name="TextBox 10">
              <a:extLst>
                <a:ext uri="{FF2B5EF4-FFF2-40B4-BE49-F238E27FC236}">
                  <a16:creationId xmlns:a16="http://schemas.microsoft.com/office/drawing/2014/main" id="{0B90FBED-BDA7-94F4-C1EE-041F21B24F43}"/>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5E4E45D8-EDC0-4D84-3468-55DD84278196}"/>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AA38E3A3-ADE3-8A54-8F82-46DCD0E6D54F}"/>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4" name="직선 연결선[R] 21">
              <a:extLst>
                <a:ext uri="{FF2B5EF4-FFF2-40B4-BE49-F238E27FC236}">
                  <a16:creationId xmlns:a16="http://schemas.microsoft.com/office/drawing/2014/main" id="{37EEF265-CDBA-1881-AC84-1BC5F365E4B0}"/>
                </a:ext>
              </a:extLst>
            </p:cNvPr>
            <p:cNvCxnSpPr>
              <a:stCxn id="7" idx="3"/>
              <a:endCxn id="9"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2">
              <a:extLst>
                <a:ext uri="{FF2B5EF4-FFF2-40B4-BE49-F238E27FC236}">
                  <a16:creationId xmlns:a16="http://schemas.microsoft.com/office/drawing/2014/main" id="{31FB242E-BFAE-C2EC-EDAE-F7F466AAC8E5}"/>
                </a:ext>
              </a:extLst>
            </p:cNvPr>
            <p:cNvCxnSpPr>
              <a:stCxn id="9" idx="3"/>
              <a:endCxn id="11"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3">
              <a:extLst>
                <a:ext uri="{FF2B5EF4-FFF2-40B4-BE49-F238E27FC236}">
                  <a16:creationId xmlns:a16="http://schemas.microsoft.com/office/drawing/2014/main" id="{F91A6156-E13D-6C5F-E249-31150AF47BD8}"/>
                </a:ext>
              </a:extLst>
            </p:cNvPr>
            <p:cNvCxnSpPr>
              <a:stCxn id="11" idx="3"/>
              <a:endCxn id="12"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4">
              <a:extLst>
                <a:ext uri="{FF2B5EF4-FFF2-40B4-BE49-F238E27FC236}">
                  <a16:creationId xmlns:a16="http://schemas.microsoft.com/office/drawing/2014/main" id="{C9DE287B-F427-B96C-98FB-4950865784DF}"/>
                </a:ext>
              </a:extLst>
            </p:cNvPr>
            <p:cNvCxnSpPr>
              <a:stCxn id="12" idx="3"/>
              <a:endCxn id="13"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0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fontScale="90000"/>
          </a:bodyPr>
          <a:lstStyle/>
          <a:p>
            <a:r>
              <a:rPr lang="en-US" dirty="0"/>
              <a:t>Preprocessing the expression data for cell-cell communication analysis</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244334"/>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grpSp>
        <p:nvGrpSpPr>
          <p:cNvPr id="7" name="그룹 6">
            <a:extLst>
              <a:ext uri="{FF2B5EF4-FFF2-40B4-BE49-F238E27FC236}">
                <a16:creationId xmlns:a16="http://schemas.microsoft.com/office/drawing/2014/main" id="{29AFD78E-8AC3-CDD8-D677-10D1FCF1F186}"/>
              </a:ext>
            </a:extLst>
          </p:cNvPr>
          <p:cNvGrpSpPr/>
          <p:nvPr/>
        </p:nvGrpSpPr>
        <p:grpSpPr>
          <a:xfrm>
            <a:off x="391997" y="26848"/>
            <a:ext cx="11296419" cy="292388"/>
            <a:chOff x="403314" y="4697616"/>
            <a:chExt cx="11296419" cy="292388"/>
          </a:xfrm>
        </p:grpSpPr>
        <p:sp>
          <p:nvSpPr>
            <p:cNvPr id="9" name="TextBox 8">
              <a:extLst>
                <a:ext uri="{FF2B5EF4-FFF2-40B4-BE49-F238E27FC236}">
                  <a16:creationId xmlns:a16="http://schemas.microsoft.com/office/drawing/2014/main" id="{2E84D072-44DB-2DE2-BD72-EFD07A813C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DDC243C4-E102-FA60-068A-34D9AA80A181}"/>
                </a:ext>
              </a:extLst>
            </p:cNvPr>
            <p:cNvSpPr txBox="1"/>
            <p:nvPr/>
          </p:nvSpPr>
          <p:spPr>
            <a:xfrm>
              <a:off x="1887132" y="4697616"/>
              <a:ext cx="1345240" cy="292388"/>
            </a:xfrm>
            <a:prstGeom prst="rect">
              <a:avLst/>
            </a:prstGeom>
            <a:noFill/>
          </p:spPr>
          <p:txBody>
            <a:bodyPr wrap="none" rtlCol="0">
              <a:spAutoFit/>
            </a:bodyPr>
            <a:lstStyle/>
            <a:p>
              <a:r>
                <a:rPr lang="en-US" sz="1300" b="1" dirty="0"/>
                <a:t>Preprocessing</a:t>
              </a:r>
              <a:endParaRPr lang="en-KR" sz="1300" b="1" dirty="0"/>
            </a:p>
          </p:txBody>
        </p:sp>
        <p:sp>
          <p:nvSpPr>
            <p:cNvPr id="12" name="TextBox 11">
              <a:extLst>
                <a:ext uri="{FF2B5EF4-FFF2-40B4-BE49-F238E27FC236}">
                  <a16:creationId xmlns:a16="http://schemas.microsoft.com/office/drawing/2014/main" id="{43AE543A-992E-504E-243F-4A5CCFA06DD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8CB57E24-2AEA-11A9-99A5-C48F940BF027}"/>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E7AFCB14-88AD-733C-01E4-B07ECAFF8DB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DF7B839F-DCEB-DBB0-22F4-211DC81DE71C}"/>
                </a:ext>
              </a:extLst>
            </p:cNvPr>
            <p:cNvCxnSpPr>
              <a:stCxn id="9"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직선 연결선[R] 22">
              <a:extLst>
                <a:ext uri="{FF2B5EF4-FFF2-40B4-BE49-F238E27FC236}">
                  <a16:creationId xmlns:a16="http://schemas.microsoft.com/office/drawing/2014/main" id="{CBD9EAB9-0CA5-5D22-97B4-46731FE65E01}"/>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3">
              <a:extLst>
                <a:ext uri="{FF2B5EF4-FFF2-40B4-BE49-F238E27FC236}">
                  <a16:creationId xmlns:a16="http://schemas.microsoft.com/office/drawing/2014/main" id="{17B6AD05-CD0D-29A3-B806-F5C4A09A7667}"/>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4">
              <a:extLst>
                <a:ext uri="{FF2B5EF4-FFF2-40B4-BE49-F238E27FC236}">
                  <a16:creationId xmlns:a16="http://schemas.microsoft.com/office/drawing/2014/main" id="{73B4AD10-D5B0-1DCB-8DB6-0C5E7708860F}"/>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3258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7"/>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4186964"/>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a:t>
            </a:r>
            <a:r>
              <a:rPr lang="en-US" dirty="0" err="1"/>
              <a:t>peforming</a:t>
            </a:r>
            <a:r>
              <a:rPr lang="en-US" dirty="0"/>
              <a:t>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19" name="그룹 6">
            <a:extLst>
              <a:ext uri="{FF2B5EF4-FFF2-40B4-BE49-F238E27FC236}">
                <a16:creationId xmlns:a16="http://schemas.microsoft.com/office/drawing/2014/main" id="{FE657B32-9798-B98D-820D-AFF5289A9441}"/>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DFEFACE4-074A-514A-B0C5-C39FD8B0754B}"/>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480466E3-CC64-6ADD-195D-26C2242F5E03}"/>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12ECA2DA-8C3C-0279-48C6-B0191E6BD619}"/>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43032531-06D5-1CDD-52D3-D39F0052260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1398F078-ED08-81F5-EE26-AEFCC8DE9CB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39B0ACC3-7C2E-C8F3-125F-44627E4B07AE}"/>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E6AF56AE-9F96-C1DB-FB4E-3C893C5ECD7F}"/>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EE0FA179-21D6-C0D5-81B0-27E19E84286C}"/>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C9430A57-B86F-3661-C13F-441DEF4380D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43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14" name="그룹 6">
            <a:extLst>
              <a:ext uri="{FF2B5EF4-FFF2-40B4-BE49-F238E27FC236}">
                <a16:creationId xmlns:a16="http://schemas.microsoft.com/office/drawing/2014/main" id="{49861616-1BCF-5493-41A2-3A0B8BFAD422}"/>
              </a:ext>
            </a:extLst>
          </p:cNvPr>
          <p:cNvGrpSpPr/>
          <p:nvPr/>
        </p:nvGrpSpPr>
        <p:grpSpPr>
          <a:xfrm>
            <a:off x="391997" y="26848"/>
            <a:ext cx="11296419" cy="292388"/>
            <a:chOff x="403314" y="4697616"/>
            <a:chExt cx="11296419" cy="292388"/>
          </a:xfrm>
        </p:grpSpPr>
        <p:sp>
          <p:nvSpPr>
            <p:cNvPr id="15" name="TextBox 14">
              <a:extLst>
                <a:ext uri="{FF2B5EF4-FFF2-40B4-BE49-F238E27FC236}">
                  <a16:creationId xmlns:a16="http://schemas.microsoft.com/office/drawing/2014/main" id="{8314341D-4392-3EF9-9E10-92682AF48FAC}"/>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7" name="TextBox 16">
              <a:extLst>
                <a:ext uri="{FF2B5EF4-FFF2-40B4-BE49-F238E27FC236}">
                  <a16:creationId xmlns:a16="http://schemas.microsoft.com/office/drawing/2014/main" id="{C8ED2F21-D5D2-5A95-275B-D0D133C2AA79}"/>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91F5C867-80B6-3C88-7D64-9FE5BA33C913}"/>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0" name="TextBox 19">
              <a:extLst>
                <a:ext uri="{FF2B5EF4-FFF2-40B4-BE49-F238E27FC236}">
                  <a16:creationId xmlns:a16="http://schemas.microsoft.com/office/drawing/2014/main" id="{48EA2D67-EF60-8D99-9F37-8662A2894AC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AE08A285-1388-DB49-DE86-E27597A15FF6}"/>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56237C6D-6539-21CA-F5F1-C6FA98EA5D39}"/>
                </a:ext>
              </a:extLst>
            </p:cNvPr>
            <p:cNvCxnSpPr>
              <a:stCxn id="15" idx="3"/>
              <a:endCxn id="17"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80BD7557-1DD8-27EB-E8C9-BB0E94452FFA}"/>
                </a:ext>
              </a:extLst>
            </p:cNvPr>
            <p:cNvCxnSpPr>
              <a:stCxn id="17" idx="3"/>
              <a:endCxn id="19"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0B784FCA-E21C-D658-C2D3-ADE45F45264D}"/>
                </a:ext>
              </a:extLst>
            </p:cNvPr>
            <p:cNvCxnSpPr>
              <a:stCxn id="19" idx="3"/>
              <a:endCxn id="20"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901F9A82-5A8B-5633-B76F-712AB3251027}"/>
                </a:ext>
              </a:extLst>
            </p:cNvPr>
            <p:cNvCxnSpPr>
              <a:stCxn id="20"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49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21" name="그룹 6">
            <a:extLst>
              <a:ext uri="{FF2B5EF4-FFF2-40B4-BE49-F238E27FC236}">
                <a16:creationId xmlns:a16="http://schemas.microsoft.com/office/drawing/2014/main" id="{3D85D48C-105D-3BAA-D367-C10CD313E7B0}"/>
              </a:ext>
            </a:extLst>
          </p:cNvPr>
          <p:cNvGrpSpPr/>
          <p:nvPr/>
        </p:nvGrpSpPr>
        <p:grpSpPr>
          <a:xfrm>
            <a:off x="391997" y="26848"/>
            <a:ext cx="11296419" cy="292388"/>
            <a:chOff x="403314" y="4697616"/>
            <a:chExt cx="11296419" cy="292388"/>
          </a:xfrm>
        </p:grpSpPr>
        <p:sp>
          <p:nvSpPr>
            <p:cNvPr id="22" name="TextBox 21">
              <a:extLst>
                <a:ext uri="{FF2B5EF4-FFF2-40B4-BE49-F238E27FC236}">
                  <a16:creationId xmlns:a16="http://schemas.microsoft.com/office/drawing/2014/main" id="{0C66A4F3-26C5-3249-6F3F-134267BB961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3" name="TextBox 22">
              <a:extLst>
                <a:ext uri="{FF2B5EF4-FFF2-40B4-BE49-F238E27FC236}">
                  <a16:creationId xmlns:a16="http://schemas.microsoft.com/office/drawing/2014/main" id="{AA6F24CA-2CD2-BEEA-15C4-AD9E8FC5310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EBF81A4-3B12-988E-FF20-08949DB85775}"/>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2ABE0814-1005-F393-7971-62C4BD8CD7F9}"/>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5EB778EB-4ED5-C3E0-651D-FDDF383812B8}"/>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8FBD4FD9-971A-2651-7ADC-91540D1E6B54}"/>
                </a:ext>
              </a:extLst>
            </p:cNvPr>
            <p:cNvCxnSpPr>
              <a:stCxn id="22" idx="3"/>
              <a:endCxn id="23"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025C3A9-5DE2-4E2C-3E6F-A75B73E33EBF}"/>
                </a:ext>
              </a:extLst>
            </p:cNvPr>
            <p:cNvCxnSpPr>
              <a:stCxn id="23" idx="3"/>
              <a:endCxn id="24"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155DE04E-267C-FAE9-24D4-F3DDFE0CE098}"/>
                </a:ext>
              </a:extLst>
            </p:cNvPr>
            <p:cNvCxnSpPr>
              <a:stCxn id="24" idx="3"/>
              <a:endCxn id="2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BB280793-2583-C88B-3AF1-04D90BAAEF7B}"/>
                </a:ext>
              </a:extLst>
            </p:cNvPr>
            <p:cNvCxnSpPr>
              <a:stCxn id="25"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0185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19" name="그룹 6">
            <a:extLst>
              <a:ext uri="{FF2B5EF4-FFF2-40B4-BE49-F238E27FC236}">
                <a16:creationId xmlns:a16="http://schemas.microsoft.com/office/drawing/2014/main" id="{82A60AC4-AEF2-902D-E7A8-7958985A66CA}"/>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5A8870F0-3787-4BE1-8219-8D7A1DAE6F0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83D6FF46-D2AB-FA74-32F6-0F9719713B1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29D49B01-86C0-8BDC-C799-DAE3E04B3082}"/>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0F6D42FF-E830-6481-3EBE-0F11B5F05494}"/>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08C38012-45F8-DAC1-E4D6-EB3C42C888E3}"/>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9738D8F0-813E-F83C-E3AD-4E4563199D63}"/>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F540FC6D-6D0C-3F20-9689-52952878DD00}"/>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F807C69-592C-C4C0-BD83-DAAB33C9257B}"/>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BC910A11-0DE4-12C2-5FA2-C4ABD67125F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274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grpSp>
        <p:nvGrpSpPr>
          <p:cNvPr id="35" name="그룹 34">
            <a:extLst>
              <a:ext uri="{FF2B5EF4-FFF2-40B4-BE49-F238E27FC236}">
                <a16:creationId xmlns:a16="http://schemas.microsoft.com/office/drawing/2014/main" id="{8290BD6A-DE74-86D1-92BF-25C51064CF4B}"/>
              </a:ext>
            </a:extLst>
          </p:cNvPr>
          <p:cNvGrpSpPr/>
          <p:nvPr/>
        </p:nvGrpSpPr>
        <p:grpSpPr>
          <a:xfrm>
            <a:off x="261768" y="2300953"/>
            <a:ext cx="11840256" cy="2125556"/>
            <a:chOff x="328309" y="1059677"/>
            <a:chExt cx="11840256" cy="2125556"/>
          </a:xfrm>
        </p:grpSpPr>
        <p:pic>
          <p:nvPicPr>
            <p:cNvPr id="8" name="그림 7">
              <a:extLst>
                <a:ext uri="{FF2B5EF4-FFF2-40B4-BE49-F238E27FC236}">
                  <a16:creationId xmlns:a16="http://schemas.microsoft.com/office/drawing/2014/main" id="{D1029AA8-0832-C720-2D42-BA2F2F25DDAF}"/>
                </a:ext>
              </a:extLst>
            </p:cNvPr>
            <p:cNvPicPr>
              <a:picLocks noChangeAspect="1"/>
            </p:cNvPicPr>
            <p:nvPr/>
          </p:nvPicPr>
          <p:blipFill rotWithShape="1">
            <a:blip r:embed="rId2"/>
            <a:srcRect l="65591" t="36740" b="40987"/>
            <a:stretch/>
          </p:blipFill>
          <p:spPr>
            <a:xfrm>
              <a:off x="11341349" y="1059677"/>
              <a:ext cx="827216" cy="2030938"/>
            </a:xfrm>
            <a:prstGeom prst="rect">
              <a:avLst/>
            </a:prstGeom>
          </p:spPr>
        </p:pic>
        <p:grpSp>
          <p:nvGrpSpPr>
            <p:cNvPr id="10" name="그룹 9">
              <a:extLst>
                <a:ext uri="{FF2B5EF4-FFF2-40B4-BE49-F238E27FC236}">
                  <a16:creationId xmlns:a16="http://schemas.microsoft.com/office/drawing/2014/main" id="{D7BFD5D0-133A-28B4-2A27-8CA4DE2F4668}"/>
                </a:ext>
              </a:extLst>
            </p:cNvPr>
            <p:cNvGrpSpPr/>
            <p:nvPr/>
          </p:nvGrpSpPr>
          <p:grpSpPr>
            <a:xfrm>
              <a:off x="328309" y="1380821"/>
              <a:ext cx="10956985" cy="1804412"/>
              <a:chOff x="315234" y="1263092"/>
              <a:chExt cx="10956985" cy="1804412"/>
            </a:xfrm>
          </p:grpSpPr>
          <p:pic>
            <p:nvPicPr>
              <p:cNvPr id="7" name="그림 6">
                <a:extLst>
                  <a:ext uri="{FF2B5EF4-FFF2-40B4-BE49-F238E27FC236}">
                    <a16:creationId xmlns:a16="http://schemas.microsoft.com/office/drawing/2014/main" id="{0DBA9B36-FD3D-A6C1-B6C2-E499420D69D3}"/>
                  </a:ext>
                </a:extLst>
              </p:cNvPr>
              <p:cNvPicPr>
                <a:picLocks noChangeAspect="1"/>
              </p:cNvPicPr>
              <p:nvPr/>
            </p:nvPicPr>
            <p:blipFill rotWithShape="1">
              <a:blip r:embed="rId2"/>
              <a:srcRect r="37431" b="4445"/>
              <a:stretch/>
            </p:blipFill>
            <p:spPr>
              <a:xfrm rot="16200000">
                <a:off x="4556744" y="-2944053"/>
                <a:ext cx="1770047" cy="10253067"/>
              </a:xfrm>
              <a:prstGeom prst="rect">
                <a:avLst/>
              </a:prstGeom>
            </p:spPr>
          </p:pic>
          <p:pic>
            <p:nvPicPr>
              <p:cNvPr id="9" name="그림 8">
                <a:extLst>
                  <a:ext uri="{FF2B5EF4-FFF2-40B4-BE49-F238E27FC236}">
                    <a16:creationId xmlns:a16="http://schemas.microsoft.com/office/drawing/2014/main" id="{E8CD95F6-9ECD-3C73-F1D7-793C51241F12}"/>
                  </a:ext>
                </a:extLst>
              </p:cNvPr>
              <p:cNvPicPr>
                <a:picLocks noChangeAspect="1"/>
              </p:cNvPicPr>
              <p:nvPr/>
            </p:nvPicPr>
            <p:blipFill rotWithShape="1">
              <a:blip r:embed="rId2"/>
              <a:srcRect l="40446" t="95573" r="37431"/>
              <a:stretch/>
            </p:blipFill>
            <p:spPr>
              <a:xfrm rot="2635187">
                <a:off x="10608749" y="1263092"/>
                <a:ext cx="663470" cy="503581"/>
              </a:xfrm>
              <a:prstGeom prst="rect">
                <a:avLst/>
              </a:prstGeom>
            </p:spPr>
          </p:pic>
        </p:grpSp>
      </p:gr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fontScale="90000"/>
          </a:bodyPr>
          <a:lstStyle/>
          <a:p>
            <a:r>
              <a:rPr lang="en-US" dirty="0"/>
              <a:t>Identify ligand-receptor pairs associated with CXCL pathway</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243995"/>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49" name="직사각형 48">
            <a:extLst>
              <a:ext uri="{FF2B5EF4-FFF2-40B4-BE49-F238E27FC236}">
                <a16:creationId xmlns:a16="http://schemas.microsoft.com/office/drawing/2014/main" id="{3D67CE1C-34F9-7C75-C10C-76A522BAD1A5}"/>
              </a:ext>
            </a:extLst>
          </p:cNvPr>
          <p:cNvSpPr/>
          <p:nvPr/>
        </p:nvSpPr>
        <p:spPr>
          <a:xfrm>
            <a:off x="9823623" y="2940907"/>
            <a:ext cx="90458" cy="87733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8693222" y="4631869"/>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9852296" y="3818237"/>
            <a:ext cx="16556" cy="81363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 name="그룹 6">
            <a:extLst>
              <a:ext uri="{FF2B5EF4-FFF2-40B4-BE49-F238E27FC236}">
                <a16:creationId xmlns:a16="http://schemas.microsoft.com/office/drawing/2014/main" id="{5BC17F08-CE63-7732-07A5-970C3AB3E2A0}"/>
              </a:ext>
            </a:extLst>
          </p:cNvPr>
          <p:cNvGrpSpPr/>
          <p:nvPr/>
        </p:nvGrpSpPr>
        <p:grpSpPr>
          <a:xfrm>
            <a:off x="391997" y="26848"/>
            <a:ext cx="11296419" cy="292388"/>
            <a:chOff x="403314" y="4697616"/>
            <a:chExt cx="11296419" cy="292388"/>
          </a:xfrm>
        </p:grpSpPr>
        <p:sp>
          <p:nvSpPr>
            <p:cNvPr id="3" name="TextBox 2">
              <a:extLst>
                <a:ext uri="{FF2B5EF4-FFF2-40B4-BE49-F238E27FC236}">
                  <a16:creationId xmlns:a16="http://schemas.microsoft.com/office/drawing/2014/main" id="{7EC9FCA3-4FCC-5212-4479-6E71868FDF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7864E883-0BB5-9D4D-5183-CBDD3A25DD27}"/>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39FDBF91-838C-8358-152C-4CBED5E1EF5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D5D1293-E719-1D41-01B2-60EFD86D13C3}"/>
                </a:ext>
              </a:extLst>
            </p:cNvPr>
            <p:cNvSpPr txBox="1"/>
            <p:nvPr/>
          </p:nvSpPr>
          <p:spPr>
            <a:xfrm>
              <a:off x="7519616" y="4697616"/>
              <a:ext cx="2249334" cy="292388"/>
            </a:xfrm>
            <a:prstGeom prst="rect">
              <a:avLst/>
            </a:prstGeom>
            <a:noFill/>
          </p:spPr>
          <p:txBody>
            <a:bodyPr wrap="none" rtlCol="0">
              <a:spAutoFit/>
            </a:bodyPr>
            <a:lstStyle/>
            <a:p>
              <a:r>
                <a:rPr lang="en-US" sz="1300" b="1" dirty="0"/>
                <a:t>Find ligand-receptor pairs</a:t>
              </a:r>
              <a:endParaRPr lang="en-KR" sz="1300" b="1" dirty="0"/>
            </a:p>
          </p:txBody>
        </p:sp>
        <p:sp>
          <p:nvSpPr>
            <p:cNvPr id="14" name="TextBox 13">
              <a:extLst>
                <a:ext uri="{FF2B5EF4-FFF2-40B4-BE49-F238E27FC236}">
                  <a16:creationId xmlns:a16="http://schemas.microsoft.com/office/drawing/2014/main" id="{2CB2A45E-CA5F-79D8-DBC2-C58EB8312AF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1CC251BD-32C9-20F8-C6FE-7739D2419AE9}"/>
                </a:ext>
              </a:extLst>
            </p:cNvPr>
            <p:cNvCxnSpPr>
              <a:stCxn id="3"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22">
              <a:extLst>
                <a:ext uri="{FF2B5EF4-FFF2-40B4-BE49-F238E27FC236}">
                  <a16:creationId xmlns:a16="http://schemas.microsoft.com/office/drawing/2014/main" id="{DE02A4D6-3862-F47F-5C0B-C601AFDE14E8}"/>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23">
              <a:extLst>
                <a:ext uri="{FF2B5EF4-FFF2-40B4-BE49-F238E27FC236}">
                  <a16:creationId xmlns:a16="http://schemas.microsoft.com/office/drawing/2014/main" id="{127539DE-5CB6-1E4B-F156-1ACEC0FAD9B8}"/>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24">
              <a:extLst>
                <a:ext uri="{FF2B5EF4-FFF2-40B4-BE49-F238E27FC236}">
                  <a16:creationId xmlns:a16="http://schemas.microsoft.com/office/drawing/2014/main" id="{EE8E786C-D0EA-1F62-4DC0-993304B2B4C0}"/>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03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19" name="그룹 6">
            <a:extLst>
              <a:ext uri="{FF2B5EF4-FFF2-40B4-BE49-F238E27FC236}">
                <a16:creationId xmlns:a16="http://schemas.microsoft.com/office/drawing/2014/main" id="{EE743B67-8C98-5500-642F-CD037CF4B96C}"/>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64C0F3F7-F8E4-0896-6EFB-20CE4686471D}"/>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33436A84-89EE-F8F3-1990-E022A31B2C3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F437AF4B-4E8F-0E8E-5B99-EF74424A3135}"/>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CA764472-B2A9-B443-7821-8D640F7041E8}"/>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53AE5C2C-64B3-CC10-2CC6-E1361148F708}"/>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25" name="직선 연결선[R] 21">
              <a:extLst>
                <a:ext uri="{FF2B5EF4-FFF2-40B4-BE49-F238E27FC236}">
                  <a16:creationId xmlns:a16="http://schemas.microsoft.com/office/drawing/2014/main" id="{E98C660C-0A94-34E5-506E-CA3753B13C96}"/>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C4ABE1E3-6A00-826F-532A-4DB45A2B88C5}"/>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B1039722-FC5C-C10D-8A3C-D2ED7C75CB95}"/>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437C196C-3FE4-68DF-41D3-7ED4EC34797C}"/>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Tree>
    <p:extLst>
      <p:ext uri="{BB962C8B-B14F-4D97-AF65-F5344CB8AC3E}">
        <p14:creationId xmlns:p14="http://schemas.microsoft.com/office/powerpoint/2010/main" val="1695847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30" name="그룹 6">
            <a:extLst>
              <a:ext uri="{FF2B5EF4-FFF2-40B4-BE49-F238E27FC236}">
                <a16:creationId xmlns:a16="http://schemas.microsoft.com/office/drawing/2014/main" id="{4AA6ECA9-C1BF-5A1D-5BAC-9B7B099A77A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8BFDCC96-6531-5776-9041-56B15EC3F143}"/>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7D967381-90E1-2DED-FEF5-B1AE0F633FCF}"/>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45D16020-9440-380A-410B-C933C25A4AB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52F7D31C-727A-E47C-D9A1-22D5BDE4A531}"/>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8CFAF10E-6A9A-431C-11D1-ACEC67C39403}"/>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EDE60526-3687-0973-946C-6558D08DB1EF}"/>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F65D598D-CBE8-17B9-38E8-5C65F83F6A09}"/>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ACB7673F-8468-5812-C38E-55B9200AABFB}"/>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BF526B3-0FCD-2D80-21A0-56A5AE510D62}"/>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30" name="그룹 6">
            <a:extLst>
              <a:ext uri="{FF2B5EF4-FFF2-40B4-BE49-F238E27FC236}">
                <a16:creationId xmlns:a16="http://schemas.microsoft.com/office/drawing/2014/main" id="{77D3B9B2-36A8-05BB-46E2-125888239D2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4AACADC2-7D77-51EC-93D1-A18B7E26D374}"/>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3AB097F8-85FE-316F-0818-97CCC9DBF57D}"/>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077AC283-3377-F982-E592-EBC9CFDC75F2}"/>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8D065600-F7FE-5FAF-8DAE-C090D018D65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96071CEE-B46D-7720-2999-06898649D8B2}"/>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6143EC7C-3633-E4DB-BE4B-0FBE3672152D}"/>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7F40C13A-1F8A-B464-C5EC-DB4E8642D120}"/>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17686318-E7D2-0323-9107-4CC10CDDBCB6}"/>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7D3CD762-B9BF-B1EC-16BB-32F3E30CA37A}"/>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5748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9</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3460</TotalTime>
  <Words>5561</Words>
  <Application>Microsoft Macintosh PowerPoint</Application>
  <PresentationFormat>Widescreen</PresentationFormat>
  <Paragraphs>859</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Courier</vt:lpstr>
      <vt:lpstr>Courier New</vt:lpstr>
      <vt:lpstr>Office Theme</vt:lpstr>
      <vt:lpstr>Spatial Transcriptome with R programming</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What is a Loupe Browser?</vt:lpstr>
      <vt:lpstr>Loupe Browser</vt:lpstr>
      <vt:lpstr>Load a 10X Visium dataset in R as a SinglecellExperiment</vt:lpstr>
      <vt:lpstr>Load a 10X Visium dataset in R as a SinglecellExperiment</vt:lpstr>
      <vt:lpstr>Clustering Analysis - BayesSpace</vt:lpstr>
      <vt:lpstr>Dataset Description</vt:lpstr>
      <vt:lpstr>Download packages in current R environment</vt:lpstr>
      <vt:lpstr>Load packages in current R environment</vt:lpstr>
      <vt:lpstr>Load dataset</vt:lpstr>
      <vt:lpstr>Explore our data – Overall data</vt:lpstr>
      <vt:lpstr>Explore our data – Row data</vt:lpstr>
      <vt:lpstr>Explore our data – Col data</vt:lpstr>
      <vt:lpstr>Preprocessing</vt:lpstr>
      <vt:lpstr>Preprocessing</vt:lpstr>
      <vt:lpstr>Feature selection and Dimension reduction</vt:lpstr>
      <vt:lpstr>Feature selection and Dimension reduction</vt:lpstr>
      <vt:lpstr>Preprocessing, Feature selection, Dimension reduction at once</vt:lpstr>
      <vt:lpstr>Clustering</vt:lpstr>
      <vt:lpstr>BayesSpace algorithm</vt:lpstr>
      <vt:lpstr>Clustering</vt:lpstr>
      <vt:lpstr>Clustering</vt:lpstr>
      <vt:lpstr>Clustering</vt:lpstr>
      <vt:lpstr>Clustering</vt:lpstr>
      <vt:lpstr>Annotation</vt:lpstr>
      <vt:lpstr>Annotation</vt:lpstr>
      <vt:lpstr>Annotation  </vt:lpstr>
      <vt:lpstr>Annotation  </vt:lpstr>
      <vt:lpstr>Annotation  </vt:lpstr>
      <vt:lpstr>Annotation</vt:lpstr>
      <vt:lpstr>Cell-cell interaction - CellChat</vt:lpstr>
      <vt:lpstr>Dataset Description</vt:lpstr>
      <vt:lpstr>Download packages in current R environment</vt:lpstr>
      <vt:lpstr>Load packages in current R environment</vt:lpstr>
      <vt:lpstr>Load dataset</vt:lpstr>
      <vt:lpstr>Load dataset</vt:lpstr>
      <vt:lpstr>Load dataset</vt:lpstr>
      <vt:lpstr>Create a CellChat object</vt:lpstr>
      <vt:lpstr>Set the ligand-receptor interaction database</vt:lpstr>
      <vt:lpstr>Preprocessing the expression data for cell-cell communication analysis</vt:lpstr>
      <vt:lpstr>Inference of cell-cell communication network</vt:lpstr>
      <vt:lpstr>Inference of cell-cell communication network</vt:lpstr>
      <vt:lpstr>Inference of cell-cell communication network</vt:lpstr>
      <vt:lpstr>Inference of cell-cell communication network</vt:lpstr>
      <vt:lpstr>Identify ligand-receptor pairs associated with CXCL pathway</vt:lpstr>
      <vt:lpstr>Visualization of cell-cell communication network</vt:lpstr>
      <vt:lpstr>Visualization of cell-cell communication network</vt:lpstr>
      <vt:lpstr>Visualization of cell-cell communication network</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Microsoft Office User</cp:lastModifiedBy>
  <cp:revision>532</cp:revision>
  <dcterms:created xsi:type="dcterms:W3CDTF">2022-11-23T02:56:18Z</dcterms:created>
  <dcterms:modified xsi:type="dcterms:W3CDTF">2023-01-12T02:05:18Z</dcterms:modified>
</cp:coreProperties>
</file>